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12192000"/>
  <p:notesSz cx="6858000" cy="9144000"/>
  <p:embeddedFontLst>
    <p:embeddedFont>
      <p:font typeface="Titillium Web"/>
      <p:regular r:id="rId37"/>
      <p:bold r:id="rId38"/>
      <p:italic r:id="rId39"/>
      <p:boldItalic r:id="rId40"/>
    </p:embeddedFont>
    <p:embeddedFont>
      <p:font typeface="Sofia"/>
      <p:regular r:id="rId41"/>
    </p:embeddedFont>
    <p:embeddedFont>
      <p:font typeface="Arial Black"/>
      <p:regular r:id="rId42"/>
    </p:embeddedFont>
    <p:embeddedFont>
      <p:font typeface="Helvetica Neue Light"/>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guide id="3" pos="257">
          <p15:clr>
            <a:srgbClr val="A4A3A4"/>
          </p15:clr>
        </p15:guide>
        <p15:guide id="4" pos="7423">
          <p15:clr>
            <a:srgbClr val="A4A3A4"/>
          </p15:clr>
        </p15:guide>
        <p15:guide id="5" pos="2026">
          <p15:clr>
            <a:srgbClr val="A4A3A4"/>
          </p15:clr>
        </p15:guide>
        <p15:guide id="6" pos="5654">
          <p15:clr>
            <a:srgbClr val="A4A3A4"/>
          </p15:clr>
        </p15:guide>
        <p15:guide id="7" pos="3659">
          <p15:clr>
            <a:srgbClr val="A4A3A4"/>
          </p15:clr>
        </p15:guide>
        <p15:guide id="8" pos="40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7BCD796-119A-4492-9808-C15D7F238D2F}">
  <a:tblStyle styleId="{67BCD796-119A-4492-9808-C15D7F238D2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 pos="257"/>
        <p:guide pos="7423"/>
        <p:guide pos="2026"/>
        <p:guide pos="5654"/>
        <p:guide pos="3659"/>
        <p:guide pos="402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TitilliumWeb-boldItalic.fntdata"/><Relationship Id="rId20" Type="http://schemas.openxmlformats.org/officeDocument/2006/relationships/slide" Target="slides/slide14.xml"/><Relationship Id="rId42" Type="http://schemas.openxmlformats.org/officeDocument/2006/relationships/font" Target="fonts/ArialBlack-regular.fntdata"/><Relationship Id="rId41" Type="http://schemas.openxmlformats.org/officeDocument/2006/relationships/font" Target="fonts/Sofia-regular.fntdata"/><Relationship Id="rId22" Type="http://schemas.openxmlformats.org/officeDocument/2006/relationships/slide" Target="slides/slide16.xml"/><Relationship Id="rId44" Type="http://schemas.openxmlformats.org/officeDocument/2006/relationships/font" Target="fonts/HelveticaNeueLight-bold.fntdata"/><Relationship Id="rId21" Type="http://schemas.openxmlformats.org/officeDocument/2006/relationships/slide" Target="slides/slide15.xml"/><Relationship Id="rId43" Type="http://schemas.openxmlformats.org/officeDocument/2006/relationships/font" Target="fonts/HelveticaNeueLight-regular.fntdata"/><Relationship Id="rId24" Type="http://schemas.openxmlformats.org/officeDocument/2006/relationships/slide" Target="slides/slide18.xml"/><Relationship Id="rId46" Type="http://schemas.openxmlformats.org/officeDocument/2006/relationships/font" Target="fonts/HelveticaNeueLight-boldItalic.fntdata"/><Relationship Id="rId23" Type="http://schemas.openxmlformats.org/officeDocument/2006/relationships/slide" Target="slides/slide17.xml"/><Relationship Id="rId45" Type="http://schemas.openxmlformats.org/officeDocument/2006/relationships/font" Target="fonts/HelveticaNeue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TitilliumWeb-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TitilliumWeb-italic.fntdata"/><Relationship Id="rId16" Type="http://schemas.openxmlformats.org/officeDocument/2006/relationships/slide" Target="slides/slide10.xml"/><Relationship Id="rId38" Type="http://schemas.openxmlformats.org/officeDocument/2006/relationships/font" Target="fonts/TitilliumWeb-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it-IT"/>
              <a:t>Nelle nuove linee guida dei PCTO del MIUR si riporta un repertorio ben preciso di competenze trasversali. Ovvero vengono prese in considerazione le competenze per l’apprendimento permanente riportate nella raccomandazione europea del 2018, revisione di quella del 2006 e di queste 8 competenze, nelle linee guida vengono riportate le ultime 4 come competenze trasversali alle quali far riferimento per la progettazione di esperienze per gli studenti. Nel documento è riportata poi una tabella riassuntiva delle 4 aree di competenza con la declinazione di tutte le capacità rientranti in ciascuna area. Quella che a noi interessa oggi è l’area </a:t>
            </a:r>
            <a:r>
              <a:rPr b="1" lang="it-IT"/>
              <a:t>Competenza personale, sociale e capacità di imparare a imparare</a:t>
            </a:r>
            <a:r>
              <a:rPr b="0" lang="it-IT"/>
              <a:t> nella quale si trova la capacità di gestire il proprio apprendimento e la propria carriera. Sembra solo una piccola riga in un elenco molto ricco, ma in questa riga è riassunta molta dell’innovazione portata da questa nuova impostazione dei PCTO. In questo punto elenco si parla della capacità che i ragazzi è fondamentale acquisiscano perché possano ora e in futuro auto-orientarsi e auto-riorentarsi ogni volta che il loro percorso professionale lo richiederà.</a:t>
            </a:r>
            <a:endParaRPr/>
          </a:p>
          <a:p>
            <a:pPr indent="0" lvl="0" marL="0" rtl="0" algn="l">
              <a:lnSpc>
                <a:spcPct val="100000"/>
              </a:lnSpc>
              <a:spcBef>
                <a:spcPts val="0"/>
              </a:spcBef>
              <a:spcAft>
                <a:spcPts val="0"/>
              </a:spcAft>
              <a:buSzPts val="1400"/>
              <a:buNone/>
            </a:pPr>
            <a:r>
              <a:t/>
            </a:r>
            <a:endParaRPr/>
          </a:p>
        </p:txBody>
      </p:sp>
      <p:sp>
        <p:nvSpPr>
          <p:cNvPr id="252" name="Google Shape;25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t-IT"/>
              <a:t>Quadro di riferimento fondamentale per i singoli, per gli enti territoriali e per le scuole per organizzare attività e servizi di orientamento. </a:t>
            </a:r>
            <a:r>
              <a:rPr lang="it-IT" sz="1200" u="none" strike="noStrike">
                <a:solidFill>
                  <a:schemeClr val="dk1"/>
                </a:solidFill>
              </a:rPr>
              <a:t>In Italia, le CMS sono già state inserite come punto cardine delle Linee Guida Nazionali sull’Orientamento (2013 Accordo tra Governo, Regioni ed Enti Locali sul documento recante: “Definizione</a:t>
            </a:r>
            <a:endParaRPr/>
          </a:p>
          <a:p>
            <a:pPr indent="0" lvl="0" marL="0" rtl="0" algn="l">
              <a:lnSpc>
                <a:spcPct val="100000"/>
              </a:lnSpc>
              <a:spcBef>
                <a:spcPts val="0"/>
              </a:spcBef>
              <a:spcAft>
                <a:spcPts val="0"/>
              </a:spcAft>
              <a:buSzPts val="1400"/>
              <a:buNone/>
            </a:pPr>
            <a:r>
              <a:rPr lang="it-IT" sz="1200" u="none" strike="noStrike">
                <a:solidFill>
                  <a:schemeClr val="dk1"/>
                </a:solidFill>
              </a:rPr>
              <a:t>delle linee guida del sistema nazionale sull’orientamento permanente”. Repertorio atti n. 136/CU del 5 dicembre 2013), ma ancora non è stato definito un quadro condiviso di riferimento, utile per usare le Career Management Skills nella pratica (come previsto e richiamato dall’Accordo sugli Standard per l’Orientamento del 2014)2 e utile per progettare coerentemente leattività di orientamento e valutarne i risultati. In altri Paesi Europei le CMS sono già entrate ufficialmente nei curriculum scolastici e formativi, con ore dedicate all’orientamento e alla preparazione delle transizioni dai sistemi educativi al mondo del lavoro. Azioni di orientamento basate sulle CMS sono fondamentali per preparare i giovani a riconoscere le nuove opportunità professionali, a conseguire attraverso l’apprendimento o le esperienze di lavoro e di vita quelle competenze che sono richieste dalle diverse mansioni e dai diversi contesti lavorativi.</a:t>
            </a:r>
            <a:endParaRPr/>
          </a:p>
          <a:p>
            <a:pPr indent="0" lvl="0" marL="0" rtl="0" algn="l">
              <a:lnSpc>
                <a:spcPct val="100000"/>
              </a:lnSpc>
              <a:spcBef>
                <a:spcPts val="0"/>
              </a:spcBef>
              <a:spcAft>
                <a:spcPts val="0"/>
              </a:spcAft>
              <a:buSzPts val="1400"/>
              <a:buNone/>
            </a:pPr>
            <a:r>
              <a:rPr lang="it-IT" sz="1200" u="none" strike="noStrike"/>
              <a:t>Il team internazionale del progetto LE.A.DE.R. ha elaborato la seguente proposta attraverso un percorso di analisi, indagine, comparazione e valutazione, basato su 222 questionari compilati da esperti e orientatori dei 6 Paesi coinvolti (Italia, Spagna, Grecia, Romania, Turchia e Regno Unito). Il modello è il frutto di focus groups e working groups internazionali e regionali, che hanno visto la partecipazione di 85 orientatori e il contributo scientifico di esperti, ricercatori e altri membri dello staff del progetto, coordinati in questa fase dall’Università di Derby (UK). La proposta rappresenta ovviamente una necessaria mediazione tra i principali modelli teorici già diffusi e consolidati, le pratiche operative analizzate, le esigenze, i contributi, le idee espresse dai partecipanti e dallo staff di progetto. Il quadro è stato fondamentale per la progettazione di azioni-pilota a livello locale e per una comparazione a livello internazionale (ma anche nazionale e inter-regionale) delle attività, dei modelli di intervento, degli strumenti di orientamento e di valutazione.</a:t>
            </a:r>
            <a:endParaRPr/>
          </a:p>
        </p:txBody>
      </p:sp>
      <p:sp>
        <p:nvSpPr>
          <p:cNvPr id="274" name="Google Shape;27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t-IT"/>
              <a:t>In questa slide viene enfatizzato l’apprendimento delle competenze orientative, il grafico può essere cambiato. Valutare.</a:t>
            </a:r>
            <a:endParaRPr/>
          </a:p>
        </p:txBody>
      </p:sp>
      <p:sp>
        <p:nvSpPr>
          <p:cNvPr id="305" name="Google Shape;30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solidFill>
                  <a:srgbClr val="000000"/>
                </a:solidFill>
              </a:rPr>
              <a:t>‹#›</a:t>
            </a:fld>
            <a:endParaRPr>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8" name="Google Shape;39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 name="Google Shape;40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0" name="Google Shape;42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3" name="Google Shape;45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t-IT" sz="1000"/>
              <a:t>RICONDURRE QUANTO EMERSO IN PRECEDENZA </a:t>
            </a:r>
            <a:endParaRPr/>
          </a:p>
        </p:txBody>
      </p:sp>
      <p:sp>
        <p:nvSpPr>
          <p:cNvPr id="165" name="Google Shape;16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t-IT" sz="1000"/>
              <a:t>RICONDURRE QUANTO EMERSO IN PRECEDENZA </a:t>
            </a:r>
            <a:endParaRPr/>
          </a:p>
        </p:txBody>
      </p:sp>
      <p:sp>
        <p:nvSpPr>
          <p:cNvPr id="172" name="Google Shape;17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t-IT" sz="1000"/>
              <a:t>Voi avete un pecup…lo sapevate? Da qui spiegare di cosa si tratta</a:t>
            </a:r>
            <a:endParaRPr/>
          </a:p>
        </p:txBody>
      </p:sp>
      <p:sp>
        <p:nvSpPr>
          <p:cNvPr id="190" name="Google Shape;19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gif"/><Relationship Id="rId3" Type="http://schemas.openxmlformats.org/officeDocument/2006/relationships/image" Target="../media/image3.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titolo">
  <p:cSld name="Diapositiva titolo">
    <p:spTree>
      <p:nvGrpSpPr>
        <p:cNvPr id="15" name="Shape 15"/>
        <p:cNvGrpSpPr/>
        <p:nvPr/>
      </p:nvGrpSpPr>
      <p:grpSpPr>
        <a:xfrm>
          <a:off x="0" y="0"/>
          <a:ext cx="0" cy="0"/>
          <a:chOff x="0" y="0"/>
          <a:chExt cx="0" cy="0"/>
        </a:xfrm>
      </p:grpSpPr>
      <p:sp>
        <p:nvSpPr>
          <p:cNvPr id="16" name="Google Shape;16;p2"/>
          <p:cNvSpPr txBox="1"/>
          <p:nvPr>
            <p:ph type="ctrTitle"/>
          </p:nvPr>
        </p:nvSpPr>
        <p:spPr>
          <a:xfrm>
            <a:off x="981636" y="2043953"/>
            <a:ext cx="10260790" cy="264907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336699"/>
              </a:buClr>
              <a:buSzPts val="3600"/>
              <a:buFont typeface="Calibri"/>
              <a:buNone/>
              <a:defRPr b="1" sz="3600">
                <a:solidFill>
                  <a:srgbClr val="33669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524000" y="4948516"/>
            <a:ext cx="9144000" cy="561750"/>
          </a:xfrm>
          <a:prstGeom prst="rect">
            <a:avLst/>
          </a:prstGeom>
          <a:noFill/>
          <a:ln>
            <a:noFill/>
          </a:ln>
        </p:spPr>
        <p:txBody>
          <a:bodyPr anchorCtr="0" anchor="ctr" bIns="45700" lIns="91425" spcFirstLastPara="1" rIns="91425" wrap="square" tIns="45700">
            <a:noAutofit/>
          </a:bodyPr>
          <a:lstStyle>
            <a:lvl1pPr lvl="0" algn="l">
              <a:lnSpc>
                <a:spcPct val="90000"/>
              </a:lnSpc>
              <a:spcBef>
                <a:spcPts val="1000"/>
              </a:spcBef>
              <a:spcAft>
                <a:spcPts val="0"/>
              </a:spcAft>
              <a:buClr>
                <a:srgbClr val="336699"/>
              </a:buClr>
              <a:buSzPts val="2400"/>
              <a:buChar char="•"/>
              <a:defRPr b="0" sz="2400">
                <a:solidFill>
                  <a:srgbClr val="336699"/>
                </a:solidFill>
                <a:latin typeface="Calibri"/>
                <a:ea typeface="Calibri"/>
                <a:cs typeface="Calibri"/>
                <a:sym typeface="Calibri"/>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8" name="Google Shape;18;p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cxnSp>
        <p:nvCxnSpPr>
          <p:cNvPr id="21" name="Google Shape;21;p2"/>
          <p:cNvCxnSpPr/>
          <p:nvPr/>
        </p:nvCxnSpPr>
        <p:spPr>
          <a:xfrm>
            <a:off x="1183341" y="4800599"/>
            <a:ext cx="9816353" cy="40341"/>
          </a:xfrm>
          <a:prstGeom prst="straightConnector1">
            <a:avLst/>
          </a:prstGeom>
          <a:noFill/>
          <a:ln cap="flat" cmpd="sng" w="57150">
            <a:solidFill>
              <a:srgbClr val="FF9933"/>
            </a:solidFill>
            <a:prstDash val="solid"/>
            <a:miter lim="800000"/>
            <a:headEnd len="sm" w="sm" type="none"/>
            <a:tailEnd len="sm" w="sm" type="none"/>
          </a:ln>
        </p:spPr>
      </p:cxnSp>
      <p:pic>
        <p:nvPicPr>
          <p:cNvPr id="22" name="Google Shape;22;p2"/>
          <p:cNvPicPr preferRelativeResize="0"/>
          <p:nvPr/>
        </p:nvPicPr>
        <p:blipFill rotWithShape="1">
          <a:blip r:embed="rId2">
            <a:alphaModFix/>
          </a:blip>
          <a:srcRect b="0" l="0" r="0" t="0"/>
          <a:stretch/>
        </p:blipFill>
        <p:spPr>
          <a:xfrm>
            <a:off x="4916129" y="289211"/>
            <a:ext cx="1917888" cy="937499"/>
          </a:xfrm>
          <a:prstGeom prst="rect">
            <a:avLst/>
          </a:prstGeom>
          <a:noFill/>
          <a:ln>
            <a:noFill/>
          </a:ln>
        </p:spPr>
      </p:pic>
      <p:pic>
        <p:nvPicPr>
          <p:cNvPr id="23" name="Google Shape;23;p2"/>
          <p:cNvPicPr preferRelativeResize="0"/>
          <p:nvPr/>
        </p:nvPicPr>
        <p:blipFill rotWithShape="1">
          <a:blip r:embed="rId3">
            <a:alphaModFix/>
          </a:blip>
          <a:srcRect b="0" l="0" r="0" t="0"/>
          <a:stretch/>
        </p:blipFill>
        <p:spPr>
          <a:xfrm>
            <a:off x="328000" y="97789"/>
            <a:ext cx="2798659" cy="1218484"/>
          </a:xfrm>
          <a:prstGeom prst="rect">
            <a:avLst/>
          </a:prstGeom>
          <a:noFill/>
          <a:ln>
            <a:noFill/>
          </a:ln>
        </p:spPr>
      </p:pic>
      <p:pic>
        <p:nvPicPr>
          <p:cNvPr id="24" name="Google Shape;24;p2"/>
          <p:cNvPicPr preferRelativeResize="0"/>
          <p:nvPr/>
        </p:nvPicPr>
        <p:blipFill rotWithShape="1">
          <a:blip r:embed="rId4">
            <a:alphaModFix/>
          </a:blip>
          <a:srcRect b="0" l="0" r="0" t="0"/>
          <a:stretch/>
        </p:blipFill>
        <p:spPr>
          <a:xfrm>
            <a:off x="9075175" y="289213"/>
            <a:ext cx="2733367" cy="95667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magine con didascalia" type="picTx">
  <p:cSld name="PICTURE_WITH_CAPTION_TEXT">
    <p:spTree>
      <p:nvGrpSpPr>
        <p:cNvPr id="88" name="Shape 88"/>
        <p:cNvGrpSpPr/>
        <p:nvPr/>
      </p:nvGrpSpPr>
      <p:grpSpPr>
        <a:xfrm>
          <a:off x="0" y="0"/>
          <a:ext cx="0" cy="0"/>
          <a:chOff x="0" y="0"/>
          <a:chExt cx="0" cy="0"/>
        </a:xfrm>
      </p:grpSpPr>
      <p:sp>
        <p:nvSpPr>
          <p:cNvPr id="89" name="Google Shape;89;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1" name="Google Shape;91;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2" name="Google Shape;9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e testo verticale" type="vertTx">
  <p:cSld name="VERTICAL_TEXT">
    <p:spTree>
      <p:nvGrpSpPr>
        <p:cNvPr id="95" name="Shape 95"/>
        <p:cNvGrpSpPr/>
        <p:nvPr/>
      </p:nvGrpSpPr>
      <p:grpSpPr>
        <a:xfrm>
          <a:off x="0" y="0"/>
          <a:ext cx="0" cy="0"/>
          <a:chOff x="0" y="0"/>
          <a:chExt cx="0" cy="0"/>
        </a:xfrm>
      </p:grpSpPr>
      <p:sp>
        <p:nvSpPr>
          <p:cNvPr id="96" name="Google Shape;9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olo e testo verticale" type="vertTitleAndTx">
  <p:cSld name="VERTICAL_TITLE_AND_VERTICAL_TEXT">
    <p:spTree>
      <p:nvGrpSpPr>
        <p:cNvPr id="101" name="Shape 101"/>
        <p:cNvGrpSpPr/>
        <p:nvPr/>
      </p:nvGrpSpPr>
      <p:grpSpPr>
        <a:xfrm>
          <a:off x="0" y="0"/>
          <a:ext cx="0" cy="0"/>
          <a:chOff x="0" y="0"/>
          <a:chExt cx="0" cy="0"/>
        </a:xfrm>
      </p:grpSpPr>
      <p:sp>
        <p:nvSpPr>
          <p:cNvPr id="102" name="Google Shape;102;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e contenuto">
  <p:cSld name="Titolo e contenuto">
    <p:spTree>
      <p:nvGrpSpPr>
        <p:cNvPr id="25" name="Shape 25"/>
        <p:cNvGrpSpPr/>
        <p:nvPr/>
      </p:nvGrpSpPr>
      <p:grpSpPr>
        <a:xfrm>
          <a:off x="0" y="0"/>
          <a:ext cx="0" cy="0"/>
          <a:chOff x="0" y="0"/>
          <a:chExt cx="0" cy="0"/>
        </a:xfrm>
      </p:grpSpPr>
      <p:sp>
        <p:nvSpPr>
          <p:cNvPr id="26" name="Google Shape;26;p3"/>
          <p:cNvSpPr txBox="1"/>
          <p:nvPr>
            <p:ph idx="1" type="body"/>
          </p:nvPr>
        </p:nvSpPr>
        <p:spPr>
          <a:xfrm>
            <a:off x="415636" y="1210614"/>
            <a:ext cx="11360728" cy="4966349"/>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600"/>
              </a:spcBef>
              <a:spcAft>
                <a:spcPts val="0"/>
              </a:spcAft>
              <a:buClr>
                <a:srgbClr val="1E4E79"/>
              </a:buClr>
              <a:buSzPts val="2800"/>
              <a:buFont typeface="Noto Sans Symbols"/>
              <a:buChar char="▪"/>
              <a:defRPr/>
            </a:lvl1pPr>
            <a:lvl2pPr indent="-381000" lvl="1" marL="914400" algn="l">
              <a:lnSpc>
                <a:spcPct val="100000"/>
              </a:lnSpc>
              <a:spcBef>
                <a:spcPts val="600"/>
              </a:spcBef>
              <a:spcAft>
                <a:spcPts val="0"/>
              </a:spcAft>
              <a:buClr>
                <a:srgbClr val="1E4E79"/>
              </a:buClr>
              <a:buSzPts val="24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7" name="Google Shape;27;p3"/>
          <p:cNvPicPr preferRelativeResize="0"/>
          <p:nvPr/>
        </p:nvPicPr>
        <p:blipFill rotWithShape="1">
          <a:blip r:embed="rId2">
            <a:alphaModFix/>
          </a:blip>
          <a:srcRect b="0" l="0" r="0" t="0"/>
          <a:stretch/>
        </p:blipFill>
        <p:spPr>
          <a:xfrm>
            <a:off x="9946817" y="374397"/>
            <a:ext cx="1829547" cy="669309"/>
          </a:xfrm>
          <a:prstGeom prst="rect">
            <a:avLst/>
          </a:prstGeom>
          <a:noFill/>
          <a:ln>
            <a:noFill/>
          </a:ln>
        </p:spPr>
      </p:pic>
      <p:cxnSp>
        <p:nvCxnSpPr>
          <p:cNvPr id="28" name="Google Shape;28;p3"/>
          <p:cNvCxnSpPr/>
          <p:nvPr/>
        </p:nvCxnSpPr>
        <p:spPr>
          <a:xfrm>
            <a:off x="415636" y="922658"/>
            <a:ext cx="9279567" cy="0"/>
          </a:xfrm>
          <a:prstGeom prst="straightConnector1">
            <a:avLst/>
          </a:prstGeom>
          <a:noFill/>
          <a:ln cap="flat" cmpd="sng" w="28575">
            <a:solidFill>
              <a:srgbClr val="336699"/>
            </a:solidFill>
            <a:prstDash val="solid"/>
            <a:miter lim="800000"/>
            <a:headEnd len="sm" w="sm" type="none"/>
            <a:tailEnd len="sm" w="sm" type="none"/>
          </a:ln>
        </p:spPr>
      </p:cxnSp>
      <p:pic>
        <p:nvPicPr>
          <p:cNvPr id="29" name="Google Shape;29;p3"/>
          <p:cNvPicPr preferRelativeResize="0"/>
          <p:nvPr/>
        </p:nvPicPr>
        <p:blipFill rotWithShape="1">
          <a:blip r:embed="rId3">
            <a:alphaModFix/>
          </a:blip>
          <a:srcRect b="0" l="0" r="0" t="0"/>
          <a:stretch/>
        </p:blipFill>
        <p:spPr>
          <a:xfrm>
            <a:off x="415637" y="6395876"/>
            <a:ext cx="11360728" cy="267662"/>
          </a:xfrm>
          <a:prstGeom prst="rect">
            <a:avLst/>
          </a:prstGeom>
          <a:noFill/>
          <a:ln>
            <a:noFill/>
          </a:ln>
        </p:spPr>
      </p:pic>
      <p:sp>
        <p:nvSpPr>
          <p:cNvPr id="30" name="Google Shape;30;p3"/>
          <p:cNvSpPr txBox="1"/>
          <p:nvPr>
            <p:ph type="title"/>
          </p:nvPr>
        </p:nvSpPr>
        <p:spPr>
          <a:xfrm>
            <a:off x="415636" y="1"/>
            <a:ext cx="11360727" cy="93821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336699"/>
              </a:buClr>
              <a:buSzPts val="2800"/>
              <a:buFont typeface="Calibri"/>
              <a:buNone/>
              <a:defRPr b="1" sz="2800">
                <a:solidFill>
                  <a:srgbClr val="33669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nvSpPr>
        <p:spPr>
          <a:xfrm>
            <a:off x="9404604" y="6347145"/>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it-IT" sz="1200" u="none" cap="none" strike="noStrike">
                <a:solidFill>
                  <a:srgbClr val="336699"/>
                </a:solidFill>
                <a:latin typeface="Calibri"/>
                <a:ea typeface="Calibri"/>
                <a:cs typeface="Calibri"/>
                <a:sym typeface="Calibri"/>
              </a:rPr>
              <a:t>‹#›</a:t>
            </a:fld>
            <a:endParaRPr b="1" i="0" sz="1200" u="none" cap="none" strike="noStrike">
              <a:solidFill>
                <a:srgbClr val="33669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titolo">
  <p:cSld name="Solo titolo">
    <p:spTree>
      <p:nvGrpSpPr>
        <p:cNvPr id="32" name="Shape 32"/>
        <p:cNvGrpSpPr/>
        <p:nvPr/>
      </p:nvGrpSpPr>
      <p:grpSpPr>
        <a:xfrm>
          <a:off x="0" y="0"/>
          <a:ext cx="0" cy="0"/>
          <a:chOff x="0" y="0"/>
          <a:chExt cx="0" cy="0"/>
        </a:xfrm>
      </p:grpSpPr>
      <p:pic>
        <p:nvPicPr>
          <p:cNvPr id="33" name="Google Shape;33;p4"/>
          <p:cNvPicPr preferRelativeResize="0"/>
          <p:nvPr/>
        </p:nvPicPr>
        <p:blipFill rotWithShape="1">
          <a:blip r:embed="rId2">
            <a:alphaModFix/>
          </a:blip>
          <a:srcRect b="0" l="0" r="0" t="0"/>
          <a:stretch/>
        </p:blipFill>
        <p:spPr>
          <a:xfrm>
            <a:off x="415637" y="6395876"/>
            <a:ext cx="11360728" cy="267662"/>
          </a:xfrm>
          <a:prstGeom prst="rect">
            <a:avLst/>
          </a:prstGeom>
          <a:noFill/>
          <a:ln>
            <a:noFill/>
          </a:ln>
        </p:spPr>
      </p:pic>
      <p:sp>
        <p:nvSpPr>
          <p:cNvPr id="34" name="Google Shape;34;p4"/>
          <p:cNvSpPr txBox="1"/>
          <p:nvPr/>
        </p:nvSpPr>
        <p:spPr>
          <a:xfrm>
            <a:off x="9404604" y="6347145"/>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it-IT" sz="1200" u="none" cap="none" strike="noStrike">
                <a:solidFill>
                  <a:srgbClr val="336699"/>
                </a:solidFill>
                <a:latin typeface="Calibri"/>
                <a:ea typeface="Calibri"/>
                <a:cs typeface="Calibri"/>
                <a:sym typeface="Calibri"/>
              </a:rPr>
              <a:t>‹#›</a:t>
            </a:fld>
            <a:endParaRPr b="1" i="0" sz="1200" u="none" cap="none" strike="noStrike">
              <a:solidFill>
                <a:srgbClr val="336699"/>
              </a:solidFill>
              <a:latin typeface="Calibri"/>
              <a:ea typeface="Calibri"/>
              <a:cs typeface="Calibri"/>
              <a:sym typeface="Calibri"/>
            </a:endParaRPr>
          </a:p>
        </p:txBody>
      </p:sp>
      <p:pic>
        <p:nvPicPr>
          <p:cNvPr id="35" name="Google Shape;35;p4"/>
          <p:cNvPicPr preferRelativeResize="0"/>
          <p:nvPr/>
        </p:nvPicPr>
        <p:blipFill rotWithShape="1">
          <a:blip r:embed="rId3">
            <a:alphaModFix/>
          </a:blip>
          <a:srcRect b="0" l="0" r="0" t="0"/>
          <a:stretch/>
        </p:blipFill>
        <p:spPr>
          <a:xfrm>
            <a:off x="9946817" y="374397"/>
            <a:ext cx="1829547" cy="669309"/>
          </a:xfrm>
          <a:prstGeom prst="rect">
            <a:avLst/>
          </a:prstGeom>
          <a:noFill/>
          <a:ln>
            <a:noFill/>
          </a:ln>
        </p:spPr>
      </p:pic>
      <p:cxnSp>
        <p:nvCxnSpPr>
          <p:cNvPr id="36" name="Google Shape;36;p4"/>
          <p:cNvCxnSpPr/>
          <p:nvPr/>
        </p:nvCxnSpPr>
        <p:spPr>
          <a:xfrm>
            <a:off x="415636" y="922658"/>
            <a:ext cx="9279567" cy="0"/>
          </a:xfrm>
          <a:prstGeom prst="straightConnector1">
            <a:avLst/>
          </a:prstGeom>
          <a:noFill/>
          <a:ln cap="flat" cmpd="sng" w="28575">
            <a:solidFill>
              <a:srgbClr val="336699"/>
            </a:solidFill>
            <a:prstDash val="solid"/>
            <a:miter lim="800000"/>
            <a:headEnd len="sm" w="sm" type="none"/>
            <a:tailEnd len="sm" w="sm" type="none"/>
          </a:ln>
        </p:spPr>
      </p:cxnSp>
      <p:sp>
        <p:nvSpPr>
          <p:cNvPr id="37" name="Google Shape;37;p4"/>
          <p:cNvSpPr txBox="1"/>
          <p:nvPr>
            <p:ph type="title"/>
          </p:nvPr>
        </p:nvSpPr>
        <p:spPr>
          <a:xfrm>
            <a:off x="415636" y="1"/>
            <a:ext cx="11360727" cy="93821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336699"/>
              </a:buClr>
              <a:buSzPts val="2800"/>
              <a:buFont typeface="Calibri"/>
              <a:buNone/>
              <a:defRPr b="1" sz="2800">
                <a:solidFill>
                  <a:srgbClr val="33669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uota" showMasterSp="0" type="blank">
  <p:cSld name="BLANK">
    <p:spTree>
      <p:nvGrpSpPr>
        <p:cNvPr id="38" name="Shape 38"/>
        <p:cNvGrpSpPr/>
        <p:nvPr/>
      </p:nvGrpSpPr>
      <p:grpSpPr>
        <a:xfrm>
          <a:off x="0" y="0"/>
          <a:ext cx="0" cy="0"/>
          <a:chOff x="0" y="0"/>
          <a:chExt cx="0" cy="0"/>
        </a:xfrm>
      </p:grpSpPr>
      <p:sp>
        <p:nvSpPr>
          <p:cNvPr id="39" name="Google Shape;39;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testazione sezione" type="secHead">
  <p:cSld name="SECTION_HEADER">
    <p:spTree>
      <p:nvGrpSpPr>
        <p:cNvPr id="42" name="Shape 42"/>
        <p:cNvGrpSpPr/>
        <p:nvPr/>
      </p:nvGrpSpPr>
      <p:grpSpPr>
        <a:xfrm>
          <a:off x="0" y="0"/>
          <a:ext cx="0" cy="0"/>
          <a:chOff x="0" y="0"/>
          <a:chExt cx="0" cy="0"/>
        </a:xfrm>
      </p:grpSpPr>
      <p:sp>
        <p:nvSpPr>
          <p:cNvPr id="43" name="Google Shape;43;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5" name="Google Shape;45;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ue contenuti">
  <p:cSld name="Due contenuti">
    <p:spTree>
      <p:nvGrpSpPr>
        <p:cNvPr id="48" name="Shape 48"/>
        <p:cNvGrpSpPr/>
        <p:nvPr/>
      </p:nvGrpSpPr>
      <p:grpSpPr>
        <a:xfrm>
          <a:off x="0" y="0"/>
          <a:ext cx="0" cy="0"/>
          <a:chOff x="0" y="0"/>
          <a:chExt cx="0" cy="0"/>
        </a:xfrm>
      </p:grpSpPr>
      <p:pic>
        <p:nvPicPr>
          <p:cNvPr id="49" name="Google Shape;49;p7"/>
          <p:cNvPicPr preferRelativeResize="0"/>
          <p:nvPr/>
        </p:nvPicPr>
        <p:blipFill rotWithShape="1">
          <a:blip r:embed="rId2">
            <a:alphaModFix/>
          </a:blip>
          <a:srcRect b="0" l="0" r="0" t="0"/>
          <a:stretch/>
        </p:blipFill>
        <p:spPr>
          <a:xfrm>
            <a:off x="415637" y="6395876"/>
            <a:ext cx="11360728" cy="267662"/>
          </a:xfrm>
          <a:prstGeom prst="rect">
            <a:avLst/>
          </a:prstGeom>
          <a:noFill/>
          <a:ln>
            <a:noFill/>
          </a:ln>
        </p:spPr>
      </p:pic>
      <p:sp>
        <p:nvSpPr>
          <p:cNvPr id="50" name="Google Shape;50;p7"/>
          <p:cNvSpPr txBox="1"/>
          <p:nvPr/>
        </p:nvSpPr>
        <p:spPr>
          <a:xfrm>
            <a:off x="9404604" y="6347145"/>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it-IT" sz="1200" u="none" cap="none" strike="noStrike">
                <a:solidFill>
                  <a:srgbClr val="336699"/>
                </a:solidFill>
                <a:latin typeface="Calibri"/>
                <a:ea typeface="Calibri"/>
                <a:cs typeface="Calibri"/>
                <a:sym typeface="Calibri"/>
              </a:rPr>
              <a:t>‹#›</a:t>
            </a:fld>
            <a:endParaRPr b="1" i="0" sz="1200" u="none" cap="none" strike="noStrike">
              <a:solidFill>
                <a:srgbClr val="336699"/>
              </a:solidFill>
              <a:latin typeface="Calibri"/>
              <a:ea typeface="Calibri"/>
              <a:cs typeface="Calibri"/>
              <a:sym typeface="Calibri"/>
            </a:endParaRPr>
          </a:p>
        </p:txBody>
      </p:sp>
      <p:sp>
        <p:nvSpPr>
          <p:cNvPr id="51" name="Google Shape;51;p7"/>
          <p:cNvSpPr txBox="1"/>
          <p:nvPr>
            <p:ph idx="1" type="body"/>
          </p:nvPr>
        </p:nvSpPr>
        <p:spPr>
          <a:xfrm>
            <a:off x="415636" y="1210614"/>
            <a:ext cx="5581939" cy="497905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rgbClr val="1E4E79"/>
              </a:buClr>
              <a:buSzPts val="2800"/>
              <a:buFont typeface="Noto Sans Symbols"/>
              <a:buChar char="▪"/>
              <a:defRPr sz="2800">
                <a:solidFill>
                  <a:schemeClr val="dk1"/>
                </a:solidFill>
                <a:latin typeface="Calibri"/>
                <a:ea typeface="Calibri"/>
                <a:cs typeface="Calibri"/>
                <a:sym typeface="Calibri"/>
              </a:defRPr>
            </a:lvl1pPr>
            <a:lvl2pPr indent="-381000" lvl="1" marL="914400" algn="l">
              <a:lnSpc>
                <a:spcPct val="100000"/>
              </a:lnSpc>
              <a:spcBef>
                <a:spcPts val="300"/>
              </a:spcBef>
              <a:spcAft>
                <a:spcPts val="0"/>
              </a:spcAft>
              <a:buClr>
                <a:srgbClr val="1E4E79"/>
              </a:buClr>
              <a:buSzPts val="24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7"/>
          <p:cNvSpPr txBox="1"/>
          <p:nvPr>
            <p:ph idx="2" type="body"/>
          </p:nvPr>
        </p:nvSpPr>
        <p:spPr>
          <a:xfrm>
            <a:off x="6172200" y="1210614"/>
            <a:ext cx="5604164" cy="497905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rgbClr val="1E4E79"/>
              </a:buClr>
              <a:buSzPts val="2800"/>
              <a:buFont typeface="Noto Sans Symbols"/>
              <a:buChar char="▪"/>
              <a:defRPr sz="2800">
                <a:solidFill>
                  <a:schemeClr val="dk1"/>
                </a:solidFill>
                <a:latin typeface="Calibri"/>
                <a:ea typeface="Calibri"/>
                <a:cs typeface="Calibri"/>
                <a:sym typeface="Calibri"/>
              </a:defRPr>
            </a:lvl1pPr>
            <a:lvl2pPr indent="-381000" lvl="1" marL="914400" algn="l">
              <a:lnSpc>
                <a:spcPct val="100000"/>
              </a:lnSpc>
              <a:spcBef>
                <a:spcPts val="300"/>
              </a:spcBef>
              <a:spcAft>
                <a:spcPts val="0"/>
              </a:spcAft>
              <a:buClr>
                <a:srgbClr val="1E4E79"/>
              </a:buClr>
              <a:buSzPts val="24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3" name="Google Shape;53;p7"/>
          <p:cNvPicPr preferRelativeResize="0"/>
          <p:nvPr/>
        </p:nvPicPr>
        <p:blipFill rotWithShape="1">
          <a:blip r:embed="rId3">
            <a:alphaModFix/>
          </a:blip>
          <a:srcRect b="0" l="0" r="0" t="0"/>
          <a:stretch/>
        </p:blipFill>
        <p:spPr>
          <a:xfrm>
            <a:off x="9946817" y="374397"/>
            <a:ext cx="1829547" cy="669309"/>
          </a:xfrm>
          <a:prstGeom prst="rect">
            <a:avLst/>
          </a:prstGeom>
          <a:noFill/>
          <a:ln>
            <a:noFill/>
          </a:ln>
        </p:spPr>
      </p:pic>
      <p:cxnSp>
        <p:nvCxnSpPr>
          <p:cNvPr id="54" name="Google Shape;54;p7"/>
          <p:cNvCxnSpPr/>
          <p:nvPr/>
        </p:nvCxnSpPr>
        <p:spPr>
          <a:xfrm>
            <a:off x="415636" y="922658"/>
            <a:ext cx="9279567" cy="0"/>
          </a:xfrm>
          <a:prstGeom prst="straightConnector1">
            <a:avLst/>
          </a:prstGeom>
          <a:noFill/>
          <a:ln cap="flat" cmpd="sng" w="28575">
            <a:solidFill>
              <a:srgbClr val="336699"/>
            </a:solidFill>
            <a:prstDash val="solid"/>
            <a:miter lim="800000"/>
            <a:headEnd len="sm" w="sm" type="none"/>
            <a:tailEnd len="sm" w="sm" type="none"/>
          </a:ln>
        </p:spPr>
      </p:cxnSp>
      <p:sp>
        <p:nvSpPr>
          <p:cNvPr id="55" name="Google Shape;55;p7"/>
          <p:cNvSpPr txBox="1"/>
          <p:nvPr>
            <p:ph type="title"/>
          </p:nvPr>
        </p:nvSpPr>
        <p:spPr>
          <a:xfrm>
            <a:off x="415636" y="1"/>
            <a:ext cx="11360727" cy="93821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336699"/>
              </a:buClr>
              <a:buSzPts val="2800"/>
              <a:buFont typeface="Calibri"/>
              <a:buNone/>
              <a:defRPr b="1" sz="2800">
                <a:solidFill>
                  <a:srgbClr val="33669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
          <p:cNvSpPr/>
          <p:nvPr/>
        </p:nvSpPr>
        <p:spPr>
          <a:xfrm>
            <a:off x="6078000" y="1197911"/>
            <a:ext cx="36000" cy="4979051"/>
          </a:xfrm>
          <a:prstGeom prst="rect">
            <a:avLst/>
          </a:prstGeom>
          <a:solidFill>
            <a:srgbClr val="7F7F7F"/>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fronto">
  <p:cSld name="Confronto">
    <p:spTree>
      <p:nvGrpSpPr>
        <p:cNvPr id="57" name="Shape 57"/>
        <p:cNvGrpSpPr/>
        <p:nvPr/>
      </p:nvGrpSpPr>
      <p:grpSpPr>
        <a:xfrm>
          <a:off x="0" y="0"/>
          <a:ext cx="0" cy="0"/>
          <a:chOff x="0" y="0"/>
          <a:chExt cx="0" cy="0"/>
        </a:xfrm>
      </p:grpSpPr>
      <p:sp>
        <p:nvSpPr>
          <p:cNvPr id="58" name="Google Shape;58;p8"/>
          <p:cNvSpPr txBox="1"/>
          <p:nvPr>
            <p:ph idx="1" type="body"/>
          </p:nvPr>
        </p:nvSpPr>
        <p:spPr>
          <a:xfrm>
            <a:off x="415638" y="1995496"/>
            <a:ext cx="5581938" cy="4194168"/>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600"/>
              </a:spcBef>
              <a:spcAft>
                <a:spcPts val="0"/>
              </a:spcAft>
              <a:buClr>
                <a:srgbClr val="1E4E79"/>
              </a:buClr>
              <a:buSzPts val="2800"/>
              <a:buFont typeface="Noto Sans Symbols"/>
              <a:buChar char="▪"/>
              <a:defRPr/>
            </a:lvl1pPr>
            <a:lvl2pPr indent="-381000" lvl="1" marL="914400" algn="l">
              <a:lnSpc>
                <a:spcPct val="100000"/>
              </a:lnSpc>
              <a:spcBef>
                <a:spcPts val="600"/>
              </a:spcBef>
              <a:spcAft>
                <a:spcPts val="0"/>
              </a:spcAft>
              <a:buClr>
                <a:srgbClr val="1E4E79"/>
              </a:buClr>
              <a:buSzPts val="2400"/>
              <a:buChar char="•"/>
              <a:defRPr/>
            </a:lvl2pPr>
            <a:lvl3pPr indent="-355600" lvl="2" marL="1371600" algn="l">
              <a:lnSpc>
                <a:spcPct val="100000"/>
              </a:lnSpc>
              <a:spcBef>
                <a:spcPts val="600"/>
              </a:spcBef>
              <a:spcAft>
                <a:spcPts val="0"/>
              </a:spcAft>
              <a:buClr>
                <a:schemeClr val="dk1"/>
              </a:buClr>
              <a:buSzPts val="20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8"/>
          <p:cNvSpPr txBox="1"/>
          <p:nvPr>
            <p:ph idx="2" type="body"/>
          </p:nvPr>
        </p:nvSpPr>
        <p:spPr>
          <a:xfrm>
            <a:off x="6172200" y="1195061"/>
            <a:ext cx="5604164" cy="543587"/>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36699"/>
              </a:buClr>
              <a:buSzPts val="2600"/>
              <a:buNone/>
              <a:defRPr b="1" sz="2600">
                <a:solidFill>
                  <a:srgbClr val="33669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8"/>
          <p:cNvSpPr txBox="1"/>
          <p:nvPr>
            <p:ph idx="3" type="body"/>
          </p:nvPr>
        </p:nvSpPr>
        <p:spPr>
          <a:xfrm>
            <a:off x="6172200" y="1995496"/>
            <a:ext cx="5604164" cy="419416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rgbClr val="1E4E79"/>
              </a:buClr>
              <a:buSzPts val="2800"/>
              <a:buFont typeface="Noto Sans Symbols"/>
              <a:buChar char="▪"/>
              <a:defRPr/>
            </a:lvl1pPr>
            <a:lvl2pPr indent="-381000" lvl="1" marL="914400" algn="l">
              <a:lnSpc>
                <a:spcPct val="100000"/>
              </a:lnSpc>
              <a:spcBef>
                <a:spcPts val="300"/>
              </a:spcBef>
              <a:spcAft>
                <a:spcPts val="0"/>
              </a:spcAft>
              <a:buClr>
                <a:srgbClr val="1E4E79"/>
              </a:buClr>
              <a:buSzPts val="24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1" name="Google Shape;61;p8"/>
          <p:cNvPicPr preferRelativeResize="0"/>
          <p:nvPr/>
        </p:nvPicPr>
        <p:blipFill rotWithShape="1">
          <a:blip r:embed="rId2">
            <a:alphaModFix/>
          </a:blip>
          <a:srcRect b="0" l="0" r="0" t="0"/>
          <a:stretch/>
        </p:blipFill>
        <p:spPr>
          <a:xfrm>
            <a:off x="415637" y="6395876"/>
            <a:ext cx="11360728" cy="267662"/>
          </a:xfrm>
          <a:prstGeom prst="rect">
            <a:avLst/>
          </a:prstGeom>
          <a:noFill/>
          <a:ln>
            <a:noFill/>
          </a:ln>
        </p:spPr>
      </p:pic>
      <p:sp>
        <p:nvSpPr>
          <p:cNvPr id="62" name="Google Shape;62;p8"/>
          <p:cNvSpPr txBox="1"/>
          <p:nvPr/>
        </p:nvSpPr>
        <p:spPr>
          <a:xfrm>
            <a:off x="9404604" y="6347145"/>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it-IT" sz="1200" u="none" cap="none" strike="noStrike">
                <a:solidFill>
                  <a:srgbClr val="336699"/>
                </a:solidFill>
                <a:latin typeface="Calibri"/>
                <a:ea typeface="Calibri"/>
                <a:cs typeface="Calibri"/>
                <a:sym typeface="Calibri"/>
              </a:rPr>
              <a:t>‹#›</a:t>
            </a:fld>
            <a:endParaRPr b="1" i="0" sz="1200" u="none" cap="none" strike="noStrike">
              <a:solidFill>
                <a:srgbClr val="336699"/>
              </a:solidFill>
              <a:latin typeface="Calibri"/>
              <a:ea typeface="Calibri"/>
              <a:cs typeface="Calibri"/>
              <a:sym typeface="Calibri"/>
            </a:endParaRPr>
          </a:p>
        </p:txBody>
      </p:sp>
      <p:sp>
        <p:nvSpPr>
          <p:cNvPr id="63" name="Google Shape;63;p8"/>
          <p:cNvSpPr/>
          <p:nvPr/>
        </p:nvSpPr>
        <p:spPr>
          <a:xfrm>
            <a:off x="6078000" y="1195061"/>
            <a:ext cx="36000" cy="4994603"/>
          </a:xfrm>
          <a:prstGeom prst="rect">
            <a:avLst/>
          </a:prstGeom>
          <a:solidFill>
            <a:srgbClr val="7F7F7F"/>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4" name="Google Shape;64;p8"/>
          <p:cNvPicPr preferRelativeResize="0"/>
          <p:nvPr/>
        </p:nvPicPr>
        <p:blipFill rotWithShape="1">
          <a:blip r:embed="rId3">
            <a:alphaModFix/>
          </a:blip>
          <a:srcRect b="0" l="0" r="0" t="0"/>
          <a:stretch/>
        </p:blipFill>
        <p:spPr>
          <a:xfrm>
            <a:off x="9946817" y="374397"/>
            <a:ext cx="1829547" cy="669309"/>
          </a:xfrm>
          <a:prstGeom prst="rect">
            <a:avLst/>
          </a:prstGeom>
          <a:noFill/>
          <a:ln>
            <a:noFill/>
          </a:ln>
        </p:spPr>
      </p:pic>
      <p:cxnSp>
        <p:nvCxnSpPr>
          <p:cNvPr id="65" name="Google Shape;65;p8"/>
          <p:cNvCxnSpPr/>
          <p:nvPr/>
        </p:nvCxnSpPr>
        <p:spPr>
          <a:xfrm>
            <a:off x="415636" y="922658"/>
            <a:ext cx="9279567" cy="0"/>
          </a:xfrm>
          <a:prstGeom prst="straightConnector1">
            <a:avLst/>
          </a:prstGeom>
          <a:noFill/>
          <a:ln cap="flat" cmpd="sng" w="28575">
            <a:solidFill>
              <a:srgbClr val="336699"/>
            </a:solidFill>
            <a:prstDash val="solid"/>
            <a:miter lim="800000"/>
            <a:headEnd len="sm" w="sm" type="none"/>
            <a:tailEnd len="sm" w="sm" type="none"/>
          </a:ln>
        </p:spPr>
      </p:cxnSp>
      <p:sp>
        <p:nvSpPr>
          <p:cNvPr id="66" name="Google Shape;66;p8"/>
          <p:cNvSpPr txBox="1"/>
          <p:nvPr>
            <p:ph type="title"/>
          </p:nvPr>
        </p:nvSpPr>
        <p:spPr>
          <a:xfrm>
            <a:off x="415636" y="1"/>
            <a:ext cx="11360727" cy="93821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336699"/>
              </a:buClr>
              <a:buSzPts val="2800"/>
              <a:buFont typeface="Calibri"/>
              <a:buNone/>
              <a:defRPr b="1" sz="2800">
                <a:solidFill>
                  <a:srgbClr val="33669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8"/>
          <p:cNvSpPr txBox="1"/>
          <p:nvPr>
            <p:ph idx="4" type="body"/>
          </p:nvPr>
        </p:nvSpPr>
        <p:spPr>
          <a:xfrm>
            <a:off x="415636" y="1195061"/>
            <a:ext cx="5581940" cy="543587"/>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36699"/>
              </a:buClr>
              <a:buSzPts val="2600"/>
              <a:buNone/>
              <a:defRPr b="1" sz="2600">
                <a:solidFill>
                  <a:srgbClr val="33669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ideo">
  <p:cSld name="video">
    <p:spTree>
      <p:nvGrpSpPr>
        <p:cNvPr id="68" name="Shape 68"/>
        <p:cNvGrpSpPr/>
        <p:nvPr/>
      </p:nvGrpSpPr>
      <p:grpSpPr>
        <a:xfrm>
          <a:off x="0" y="0"/>
          <a:ext cx="0" cy="0"/>
          <a:chOff x="0" y="0"/>
          <a:chExt cx="0" cy="0"/>
        </a:xfrm>
      </p:grpSpPr>
      <p:pic>
        <p:nvPicPr>
          <p:cNvPr id="69" name="Google Shape;69;p9"/>
          <p:cNvPicPr preferRelativeResize="0"/>
          <p:nvPr/>
        </p:nvPicPr>
        <p:blipFill rotWithShape="1">
          <a:blip r:embed="rId2">
            <a:alphaModFix/>
          </a:blip>
          <a:srcRect b="0" l="0" r="0" t="0"/>
          <a:stretch/>
        </p:blipFill>
        <p:spPr>
          <a:xfrm>
            <a:off x="415637" y="6395876"/>
            <a:ext cx="11360728" cy="267662"/>
          </a:xfrm>
          <a:prstGeom prst="rect">
            <a:avLst/>
          </a:prstGeom>
          <a:noFill/>
          <a:ln>
            <a:noFill/>
          </a:ln>
        </p:spPr>
      </p:pic>
      <p:sp>
        <p:nvSpPr>
          <p:cNvPr id="70" name="Google Shape;70;p9"/>
          <p:cNvSpPr txBox="1"/>
          <p:nvPr/>
        </p:nvSpPr>
        <p:spPr>
          <a:xfrm>
            <a:off x="9404604" y="6347145"/>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it-IT" sz="1200" u="none" cap="none" strike="noStrike">
                <a:solidFill>
                  <a:srgbClr val="336699"/>
                </a:solidFill>
                <a:latin typeface="Calibri"/>
                <a:ea typeface="Calibri"/>
                <a:cs typeface="Calibri"/>
                <a:sym typeface="Calibri"/>
              </a:rPr>
              <a:t>‹#›</a:t>
            </a:fld>
            <a:endParaRPr b="1" i="0" sz="1200" u="none" cap="none" strike="noStrike">
              <a:solidFill>
                <a:srgbClr val="336699"/>
              </a:solidFill>
              <a:latin typeface="Calibri"/>
              <a:ea typeface="Calibri"/>
              <a:cs typeface="Calibri"/>
              <a:sym typeface="Calibri"/>
            </a:endParaRPr>
          </a:p>
        </p:txBody>
      </p:sp>
      <p:pic>
        <p:nvPicPr>
          <p:cNvPr id="71" name="Google Shape;71;p9"/>
          <p:cNvPicPr preferRelativeResize="0"/>
          <p:nvPr/>
        </p:nvPicPr>
        <p:blipFill rotWithShape="1">
          <a:blip r:embed="rId3">
            <a:alphaModFix/>
          </a:blip>
          <a:srcRect b="0" l="0" r="0" t="0"/>
          <a:stretch/>
        </p:blipFill>
        <p:spPr>
          <a:xfrm>
            <a:off x="9946817" y="374397"/>
            <a:ext cx="1829547" cy="669309"/>
          </a:xfrm>
          <a:prstGeom prst="rect">
            <a:avLst/>
          </a:prstGeom>
          <a:noFill/>
          <a:ln>
            <a:noFill/>
          </a:ln>
        </p:spPr>
      </p:pic>
      <p:cxnSp>
        <p:nvCxnSpPr>
          <p:cNvPr id="72" name="Google Shape;72;p9"/>
          <p:cNvCxnSpPr/>
          <p:nvPr/>
        </p:nvCxnSpPr>
        <p:spPr>
          <a:xfrm>
            <a:off x="415636" y="922658"/>
            <a:ext cx="9279567" cy="0"/>
          </a:xfrm>
          <a:prstGeom prst="straightConnector1">
            <a:avLst/>
          </a:prstGeom>
          <a:noFill/>
          <a:ln cap="flat" cmpd="sng" w="28575">
            <a:solidFill>
              <a:srgbClr val="336699"/>
            </a:solidFill>
            <a:prstDash val="solid"/>
            <a:miter lim="800000"/>
            <a:headEnd len="sm" w="sm" type="none"/>
            <a:tailEnd len="sm" w="sm" type="none"/>
          </a:ln>
        </p:spPr>
      </p:cxnSp>
      <p:sp>
        <p:nvSpPr>
          <p:cNvPr id="73" name="Google Shape;73;p9"/>
          <p:cNvSpPr txBox="1"/>
          <p:nvPr>
            <p:ph type="title"/>
          </p:nvPr>
        </p:nvSpPr>
        <p:spPr>
          <a:xfrm>
            <a:off x="415636" y="1"/>
            <a:ext cx="11360727" cy="93821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336699"/>
              </a:buClr>
              <a:buSzPts val="2800"/>
              <a:buFont typeface="Calibri"/>
              <a:buNone/>
              <a:defRPr b="1" sz="2800">
                <a:solidFill>
                  <a:srgbClr val="33669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74" name="Google Shape;74;p9"/>
          <p:cNvGrpSpPr/>
          <p:nvPr/>
        </p:nvGrpSpPr>
        <p:grpSpPr>
          <a:xfrm>
            <a:off x="24384" y="1828651"/>
            <a:ext cx="12131040" cy="3200698"/>
            <a:chOff x="24384" y="1828651"/>
            <a:chExt cx="12131040" cy="3200698"/>
          </a:xfrm>
        </p:grpSpPr>
        <p:pic>
          <p:nvPicPr>
            <p:cNvPr id="75" name="Google Shape;75;p9"/>
            <p:cNvPicPr preferRelativeResize="0"/>
            <p:nvPr/>
          </p:nvPicPr>
          <p:blipFill rotWithShape="1">
            <a:blip r:embed="rId4">
              <a:alphaModFix/>
            </a:blip>
            <a:srcRect b="0" l="0" r="0" t="0"/>
            <a:stretch/>
          </p:blipFill>
          <p:spPr>
            <a:xfrm>
              <a:off x="24384" y="2999232"/>
              <a:ext cx="12131040" cy="2030117"/>
            </a:xfrm>
            <a:prstGeom prst="rect">
              <a:avLst/>
            </a:prstGeom>
            <a:noFill/>
            <a:ln>
              <a:noFill/>
            </a:ln>
          </p:spPr>
        </p:pic>
        <p:pic>
          <p:nvPicPr>
            <p:cNvPr id="76" name="Google Shape;76;p9"/>
            <p:cNvPicPr preferRelativeResize="0"/>
            <p:nvPr/>
          </p:nvPicPr>
          <p:blipFill rotWithShape="1">
            <a:blip r:embed="rId5">
              <a:alphaModFix/>
            </a:blip>
            <a:srcRect b="0" l="0" r="0" t="0"/>
            <a:stretch/>
          </p:blipFill>
          <p:spPr>
            <a:xfrm>
              <a:off x="24384" y="1828651"/>
              <a:ext cx="12131040" cy="2158134"/>
            </a:xfrm>
            <a:prstGeom prst="rect">
              <a:avLst/>
            </a:prstGeom>
            <a:noFill/>
            <a:ln>
              <a:noFill/>
            </a:ln>
          </p:spPr>
        </p:pic>
      </p:grpSp>
      <p:sp>
        <p:nvSpPr>
          <p:cNvPr id="77" name="Google Shape;77;p9"/>
          <p:cNvSpPr txBox="1"/>
          <p:nvPr>
            <p:ph idx="1" type="body"/>
          </p:nvPr>
        </p:nvSpPr>
        <p:spPr>
          <a:xfrm>
            <a:off x="415636" y="2481648"/>
            <a:ext cx="3563240" cy="1894704"/>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600"/>
              </a:spcBef>
              <a:spcAft>
                <a:spcPts val="0"/>
              </a:spcAft>
              <a:buClr>
                <a:srgbClr val="1E4E79"/>
              </a:buClr>
              <a:buSzPts val="1800"/>
              <a:buFont typeface="Noto Sans Symbols"/>
              <a:buNone/>
              <a:defRPr b="1" sz="1800"/>
            </a:lvl1pPr>
            <a:lvl2pPr indent="-317500" lvl="1" marL="914400" algn="ctr">
              <a:lnSpc>
                <a:spcPct val="100000"/>
              </a:lnSpc>
              <a:spcBef>
                <a:spcPts val="600"/>
              </a:spcBef>
              <a:spcAft>
                <a:spcPts val="0"/>
              </a:spcAft>
              <a:buClr>
                <a:srgbClr val="1E4E79"/>
              </a:buClr>
              <a:buSzPts val="1400"/>
              <a:buChar char="•"/>
              <a:defRPr sz="1400"/>
            </a:lvl2pPr>
            <a:lvl3pPr indent="-317500" lvl="2" marL="1371600" algn="ctr">
              <a:lnSpc>
                <a:spcPct val="100000"/>
              </a:lnSpc>
              <a:spcBef>
                <a:spcPts val="600"/>
              </a:spcBef>
              <a:spcAft>
                <a:spcPts val="0"/>
              </a:spcAft>
              <a:buClr>
                <a:schemeClr val="dk1"/>
              </a:buClr>
              <a:buSzPts val="1400"/>
              <a:buChar char="•"/>
              <a:defRPr sz="1400"/>
            </a:lvl3pPr>
            <a:lvl4pPr indent="-317500" lvl="3" marL="1828800" algn="ctr">
              <a:lnSpc>
                <a:spcPct val="100000"/>
              </a:lnSpc>
              <a:spcBef>
                <a:spcPts val="600"/>
              </a:spcBef>
              <a:spcAft>
                <a:spcPts val="0"/>
              </a:spcAft>
              <a:buClr>
                <a:schemeClr val="dk1"/>
              </a:buClr>
              <a:buSzPts val="1400"/>
              <a:buChar char="•"/>
              <a:defRPr sz="1400"/>
            </a:lvl4pPr>
            <a:lvl5pPr indent="-317500" lvl="4" marL="2286000" algn="ctr">
              <a:lnSpc>
                <a:spcPct val="100000"/>
              </a:lnSpc>
              <a:spcBef>
                <a:spcPts val="600"/>
              </a:spcBef>
              <a:spcAft>
                <a:spcPts val="0"/>
              </a:spcAft>
              <a:buClr>
                <a:schemeClr val="dk1"/>
              </a:buClr>
              <a:buSzPts val="1400"/>
              <a:buChar char="•"/>
              <a:defRPr sz="14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9"/>
          <p:cNvSpPr txBox="1"/>
          <p:nvPr>
            <p:ph idx="2" type="body"/>
          </p:nvPr>
        </p:nvSpPr>
        <p:spPr>
          <a:xfrm>
            <a:off x="8204539" y="2481648"/>
            <a:ext cx="3563240" cy="1894704"/>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600"/>
              </a:spcBef>
              <a:spcAft>
                <a:spcPts val="0"/>
              </a:spcAft>
              <a:buClr>
                <a:srgbClr val="1E4E79"/>
              </a:buClr>
              <a:buSzPts val="1000"/>
              <a:buFont typeface="Noto Sans Symbols"/>
              <a:buNone/>
              <a:defRPr b="0" sz="1000"/>
            </a:lvl1pPr>
            <a:lvl2pPr indent="-317500" lvl="1" marL="914400" algn="ctr">
              <a:lnSpc>
                <a:spcPct val="100000"/>
              </a:lnSpc>
              <a:spcBef>
                <a:spcPts val="600"/>
              </a:spcBef>
              <a:spcAft>
                <a:spcPts val="0"/>
              </a:spcAft>
              <a:buClr>
                <a:srgbClr val="1E4E79"/>
              </a:buClr>
              <a:buSzPts val="1400"/>
              <a:buChar char="•"/>
              <a:defRPr sz="1400"/>
            </a:lvl2pPr>
            <a:lvl3pPr indent="-317500" lvl="2" marL="1371600" algn="ctr">
              <a:lnSpc>
                <a:spcPct val="100000"/>
              </a:lnSpc>
              <a:spcBef>
                <a:spcPts val="600"/>
              </a:spcBef>
              <a:spcAft>
                <a:spcPts val="0"/>
              </a:spcAft>
              <a:buClr>
                <a:schemeClr val="dk1"/>
              </a:buClr>
              <a:buSzPts val="1400"/>
              <a:buChar char="•"/>
              <a:defRPr sz="1400"/>
            </a:lvl3pPr>
            <a:lvl4pPr indent="-317500" lvl="3" marL="1828800" algn="ctr">
              <a:lnSpc>
                <a:spcPct val="100000"/>
              </a:lnSpc>
              <a:spcBef>
                <a:spcPts val="600"/>
              </a:spcBef>
              <a:spcAft>
                <a:spcPts val="0"/>
              </a:spcAft>
              <a:buClr>
                <a:schemeClr val="dk1"/>
              </a:buClr>
              <a:buSzPts val="1400"/>
              <a:buChar char="•"/>
              <a:defRPr sz="1400"/>
            </a:lvl4pPr>
            <a:lvl5pPr indent="-317500" lvl="4" marL="2286000" algn="ctr">
              <a:lnSpc>
                <a:spcPct val="100000"/>
              </a:lnSpc>
              <a:spcBef>
                <a:spcPts val="600"/>
              </a:spcBef>
              <a:spcAft>
                <a:spcPts val="0"/>
              </a:spcAft>
              <a:buClr>
                <a:schemeClr val="dk1"/>
              </a:buClr>
              <a:buSzPts val="1400"/>
              <a:buChar char="•"/>
              <a:defRPr sz="14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uto con didascalia">
  <p:cSld name="Contenuto con didascalia">
    <p:spTree>
      <p:nvGrpSpPr>
        <p:cNvPr id="79" name="Shape 79"/>
        <p:cNvGrpSpPr/>
        <p:nvPr/>
      </p:nvGrpSpPr>
      <p:grpSpPr>
        <a:xfrm>
          <a:off x="0" y="0"/>
          <a:ext cx="0" cy="0"/>
          <a:chOff x="0" y="0"/>
          <a:chExt cx="0" cy="0"/>
        </a:xfrm>
      </p:grpSpPr>
      <p:pic>
        <p:nvPicPr>
          <p:cNvPr id="80" name="Google Shape;80;p10"/>
          <p:cNvPicPr preferRelativeResize="0"/>
          <p:nvPr/>
        </p:nvPicPr>
        <p:blipFill rotWithShape="1">
          <a:blip r:embed="rId2">
            <a:alphaModFix/>
          </a:blip>
          <a:srcRect b="0" l="0" r="0" t="0"/>
          <a:stretch/>
        </p:blipFill>
        <p:spPr>
          <a:xfrm>
            <a:off x="415637" y="6395876"/>
            <a:ext cx="11360728" cy="267662"/>
          </a:xfrm>
          <a:prstGeom prst="rect">
            <a:avLst/>
          </a:prstGeom>
          <a:noFill/>
          <a:ln>
            <a:noFill/>
          </a:ln>
        </p:spPr>
      </p:pic>
      <p:sp>
        <p:nvSpPr>
          <p:cNvPr id="81" name="Google Shape;81;p10"/>
          <p:cNvSpPr txBox="1"/>
          <p:nvPr/>
        </p:nvSpPr>
        <p:spPr>
          <a:xfrm>
            <a:off x="9404604" y="6347145"/>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it-IT" sz="1200" u="none" cap="none" strike="noStrike">
                <a:solidFill>
                  <a:srgbClr val="336699"/>
                </a:solidFill>
                <a:latin typeface="Calibri"/>
                <a:ea typeface="Calibri"/>
                <a:cs typeface="Calibri"/>
                <a:sym typeface="Calibri"/>
              </a:rPr>
              <a:t>‹#›</a:t>
            </a:fld>
            <a:endParaRPr b="1" i="0" sz="1200" u="none" cap="none" strike="noStrike">
              <a:solidFill>
                <a:srgbClr val="336699"/>
              </a:solidFill>
              <a:latin typeface="Calibri"/>
              <a:ea typeface="Calibri"/>
              <a:cs typeface="Calibri"/>
              <a:sym typeface="Calibri"/>
            </a:endParaRPr>
          </a:p>
        </p:txBody>
      </p:sp>
      <p:sp>
        <p:nvSpPr>
          <p:cNvPr id="82" name="Google Shape;82;p10"/>
          <p:cNvSpPr txBox="1"/>
          <p:nvPr>
            <p:ph idx="1" type="body"/>
          </p:nvPr>
        </p:nvSpPr>
        <p:spPr>
          <a:xfrm>
            <a:off x="415636" y="1210614"/>
            <a:ext cx="7723812" cy="4966349"/>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600"/>
              </a:spcBef>
              <a:spcAft>
                <a:spcPts val="0"/>
              </a:spcAft>
              <a:buClr>
                <a:srgbClr val="1E4E79"/>
              </a:buClr>
              <a:buSzPts val="2800"/>
              <a:buFont typeface="Noto Sans Symbols"/>
              <a:buChar char="▪"/>
              <a:defRPr/>
            </a:lvl1pPr>
            <a:lvl2pPr indent="-381000" lvl="1" marL="914400" algn="l">
              <a:lnSpc>
                <a:spcPct val="100000"/>
              </a:lnSpc>
              <a:spcBef>
                <a:spcPts val="600"/>
              </a:spcBef>
              <a:spcAft>
                <a:spcPts val="0"/>
              </a:spcAft>
              <a:buClr>
                <a:srgbClr val="1E4E79"/>
              </a:buClr>
              <a:buSzPts val="24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0"/>
          <p:cNvSpPr/>
          <p:nvPr>
            <p:ph idx="2" type="pic"/>
          </p:nvPr>
        </p:nvSpPr>
        <p:spPr>
          <a:xfrm>
            <a:off x="8278478" y="1210613"/>
            <a:ext cx="3497884" cy="496634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4" name="Google Shape;84;p10"/>
          <p:cNvSpPr/>
          <p:nvPr/>
        </p:nvSpPr>
        <p:spPr>
          <a:xfrm>
            <a:off x="8190963" y="1197911"/>
            <a:ext cx="36000" cy="4979051"/>
          </a:xfrm>
          <a:prstGeom prst="rect">
            <a:avLst/>
          </a:prstGeom>
          <a:solidFill>
            <a:srgbClr val="7F7F7F"/>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5" name="Google Shape;85;p10"/>
          <p:cNvPicPr preferRelativeResize="0"/>
          <p:nvPr/>
        </p:nvPicPr>
        <p:blipFill rotWithShape="1">
          <a:blip r:embed="rId3">
            <a:alphaModFix/>
          </a:blip>
          <a:srcRect b="0" l="0" r="0" t="0"/>
          <a:stretch/>
        </p:blipFill>
        <p:spPr>
          <a:xfrm>
            <a:off x="9946817" y="374397"/>
            <a:ext cx="1829547" cy="669309"/>
          </a:xfrm>
          <a:prstGeom prst="rect">
            <a:avLst/>
          </a:prstGeom>
          <a:noFill/>
          <a:ln>
            <a:noFill/>
          </a:ln>
        </p:spPr>
      </p:pic>
      <p:cxnSp>
        <p:nvCxnSpPr>
          <p:cNvPr id="86" name="Google Shape;86;p10"/>
          <p:cNvCxnSpPr/>
          <p:nvPr/>
        </p:nvCxnSpPr>
        <p:spPr>
          <a:xfrm>
            <a:off x="415636" y="922658"/>
            <a:ext cx="9279567" cy="0"/>
          </a:xfrm>
          <a:prstGeom prst="straightConnector1">
            <a:avLst/>
          </a:prstGeom>
          <a:noFill/>
          <a:ln cap="flat" cmpd="sng" w="28575">
            <a:solidFill>
              <a:srgbClr val="336699"/>
            </a:solidFill>
            <a:prstDash val="solid"/>
            <a:miter lim="800000"/>
            <a:headEnd len="sm" w="sm" type="none"/>
            <a:tailEnd len="sm" w="sm" type="none"/>
          </a:ln>
        </p:spPr>
      </p:cxnSp>
      <p:sp>
        <p:nvSpPr>
          <p:cNvPr id="87" name="Google Shape;87;p10"/>
          <p:cNvSpPr txBox="1"/>
          <p:nvPr>
            <p:ph type="title"/>
          </p:nvPr>
        </p:nvSpPr>
        <p:spPr>
          <a:xfrm>
            <a:off x="415636" y="1"/>
            <a:ext cx="11360727" cy="93821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336699"/>
              </a:buClr>
              <a:buSzPts val="2800"/>
              <a:buFont typeface="Calibri"/>
              <a:buNone/>
              <a:defRPr b="1" sz="2800">
                <a:solidFill>
                  <a:srgbClr val="33669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miur.gov.it/documents/20182/1306025/Linee+guida+PCTO+con+allegati.pdf/3e6b5514-c5e4-71de-8103-30250f17134a?version=1.0&amp;t=157054838849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26.jpg"/><Relationship Id="rId5"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youtu.be/DXKUCDeISUY" TargetMode="External"/><Relationship Id="rId4" Type="http://schemas.openxmlformats.org/officeDocument/2006/relationships/image" Target="../media/image9.png"/><Relationship Id="rId5" Type="http://schemas.openxmlformats.org/officeDocument/2006/relationships/hyperlink" Target="https://youtu.be/lAISa22vAqY"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18.jpg"/><Relationship Id="rId5" Type="http://schemas.openxmlformats.org/officeDocument/2006/relationships/hyperlink" Target="http://www.istruzione.it/esame_di_stato/europass/SupplementoEuropass.htm" TargetMode="External"/><Relationship Id="rId6" Type="http://schemas.openxmlformats.org/officeDocument/2006/relationships/hyperlink" Target="https://www.miur.gov.it/documents/20182/1306025/Linee+guida+PCTO+con+allegati.pdf/3e6b5514-c5e4-71de-8103-30250f17134a?version=1.0&amp;t=157054838849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png"/><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10.jpg"/><Relationship Id="rId5" Type="http://schemas.openxmlformats.org/officeDocument/2006/relationships/hyperlink" Target="https://youtu.be/I37VtQbOa7M" TargetMode="External"/><Relationship Id="rId6" Type="http://schemas.openxmlformats.org/officeDocument/2006/relationships/hyperlink" Target="https://www.facebook.com/hartpage/videos/10150427363545887/"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edurete.org/glossario/sa.asp?ida=321" TargetMode="External"/><Relationship Id="rId4" Type="http://schemas.openxmlformats.org/officeDocument/2006/relationships/hyperlink" Target="http://www.edurete.org/glossario/sa.asp?ida=24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istruzione.it/esame_di_stato/europass/SupplementoEuropass.ht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4"/>
          <p:cNvSpPr txBox="1"/>
          <p:nvPr>
            <p:ph type="ctrTitle"/>
          </p:nvPr>
        </p:nvSpPr>
        <p:spPr>
          <a:xfrm>
            <a:off x="1524000" y="2027434"/>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alibri"/>
              <a:buNone/>
            </a:pPr>
            <a:br>
              <a:rPr lang="it-IT" sz="4374"/>
            </a:br>
            <a:br>
              <a:rPr lang="it-IT" sz="4374"/>
            </a:br>
            <a:br>
              <a:rPr lang="it-IT" sz="4374"/>
            </a:br>
            <a:r>
              <a:rPr b="1" lang="it-IT" sz="4374">
                <a:solidFill>
                  <a:schemeClr val="accent1"/>
                </a:solidFill>
              </a:rPr>
              <a:t>Rielaborazione PCTO</a:t>
            </a:r>
            <a:br>
              <a:rPr b="1" lang="it-IT" sz="4374">
                <a:solidFill>
                  <a:schemeClr val="accent1"/>
                </a:solidFill>
              </a:rPr>
            </a:br>
            <a:r>
              <a:rPr b="1" lang="it-IT" sz="4374">
                <a:solidFill>
                  <a:schemeClr val="accent1"/>
                </a:solidFill>
              </a:rPr>
              <a:t>Laboratorio online</a:t>
            </a:r>
            <a:endParaRPr sz="2916"/>
          </a:p>
        </p:txBody>
      </p:sp>
      <p:sp>
        <p:nvSpPr>
          <p:cNvPr id="112" name="Google Shape;112;p14"/>
          <p:cNvSpPr/>
          <p:nvPr/>
        </p:nvSpPr>
        <p:spPr>
          <a:xfrm>
            <a:off x="923458" y="5152169"/>
            <a:ext cx="10559143" cy="7965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85788"/>
              </a:buClr>
              <a:buSzPts val="2400"/>
              <a:buFont typeface="Helvetica Neue Light"/>
              <a:buNone/>
            </a:pPr>
            <a:r>
              <a:rPr b="1" i="0" lang="it-IT" sz="2400" u="none" cap="none" strike="noStrike">
                <a:solidFill>
                  <a:srgbClr val="085788"/>
                </a:solidFill>
                <a:latin typeface="Helvetica Neue Light"/>
                <a:ea typeface="Helvetica Neue Light"/>
                <a:cs typeface="Helvetica Neue Light"/>
                <a:sym typeface="Helvetica Neue Light"/>
              </a:rPr>
              <a:t>Anpal Servizi S.p.A.</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85788"/>
              </a:buClr>
              <a:buSzPts val="2400"/>
              <a:buFont typeface="Helvetica Neue Light"/>
              <a:buNone/>
            </a:pPr>
            <a:r>
              <a:rPr b="1" i="0" lang="it-IT" sz="2400" u="none" cap="none" strike="noStrike">
                <a:solidFill>
                  <a:srgbClr val="085788"/>
                </a:solidFill>
                <a:latin typeface="Helvetica Neue Light"/>
                <a:ea typeface="Helvetica Neue Light"/>
                <a:cs typeface="Helvetica Neue Light"/>
                <a:sym typeface="Helvetica Neue Light"/>
              </a:rPr>
              <a:t>Tutor DivisioneTransizione Scuola Lavoro – Emilia -Romagna</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2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3"/>
          <p:cNvSpPr txBox="1"/>
          <p:nvPr>
            <p:ph type="title"/>
          </p:nvPr>
        </p:nvSpPr>
        <p:spPr>
          <a:xfrm>
            <a:off x="374343" y="20483"/>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800"/>
              <a:buFont typeface="Calibri"/>
              <a:buNone/>
            </a:pPr>
            <a:r>
              <a:rPr b="1" lang="it-IT" sz="2800">
                <a:solidFill>
                  <a:srgbClr val="002060"/>
                </a:solidFill>
                <a:latin typeface="Calibri"/>
                <a:ea typeface="Calibri"/>
                <a:cs typeface="Calibri"/>
                <a:sym typeface="Calibri"/>
              </a:rPr>
              <a:t>Le vostre competenze trasversali</a:t>
            </a:r>
            <a:endParaRPr sz="2800">
              <a:solidFill>
                <a:srgbClr val="002060"/>
              </a:solidFill>
              <a:latin typeface="Calibri"/>
              <a:ea typeface="Calibri"/>
              <a:cs typeface="Calibri"/>
              <a:sym typeface="Calibri"/>
            </a:endParaRPr>
          </a:p>
        </p:txBody>
      </p:sp>
      <p:sp>
        <p:nvSpPr>
          <p:cNvPr id="206" name="Google Shape;206;p23"/>
          <p:cNvSpPr/>
          <p:nvPr/>
        </p:nvSpPr>
        <p:spPr>
          <a:xfrm rot="-562634">
            <a:off x="245877" y="1446304"/>
            <a:ext cx="6096000" cy="1384995"/>
          </a:xfrm>
          <a:prstGeom prst="rect">
            <a:avLst/>
          </a:prstGeom>
          <a:solidFill>
            <a:srgbClr val="FFD96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it-IT" sz="2800" u="none" cap="none" strike="noStrike">
                <a:solidFill>
                  <a:srgbClr val="002060"/>
                </a:solidFill>
                <a:latin typeface="Arial Black"/>
                <a:ea typeface="Arial Black"/>
                <a:cs typeface="Arial Black"/>
                <a:sym typeface="Arial Black"/>
              </a:rPr>
              <a:t>Competenza personale, sociale e capacità di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it-IT" sz="2800" u="none" cap="none" strike="noStrike">
                <a:solidFill>
                  <a:srgbClr val="002060"/>
                </a:solidFill>
                <a:latin typeface="Arial Black"/>
                <a:ea typeface="Arial Black"/>
                <a:cs typeface="Arial Black"/>
                <a:sym typeface="Arial Black"/>
              </a:rPr>
              <a:t> imparare a imparare</a:t>
            </a:r>
            <a:endParaRPr b="0" i="0" sz="1400" u="none" cap="none" strike="noStrike">
              <a:solidFill>
                <a:srgbClr val="000000"/>
              </a:solidFill>
              <a:latin typeface="Arial"/>
              <a:ea typeface="Arial"/>
              <a:cs typeface="Arial"/>
              <a:sym typeface="Arial"/>
            </a:endParaRPr>
          </a:p>
        </p:txBody>
      </p:sp>
      <p:sp>
        <p:nvSpPr>
          <p:cNvPr id="207" name="Google Shape;207;p23"/>
          <p:cNvSpPr/>
          <p:nvPr/>
        </p:nvSpPr>
        <p:spPr>
          <a:xfrm rot="-312677">
            <a:off x="181277" y="4209784"/>
            <a:ext cx="7867796" cy="523220"/>
          </a:xfrm>
          <a:prstGeom prst="rect">
            <a:avLst/>
          </a:prstGeom>
          <a:solidFill>
            <a:srgbClr val="A8D08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it-IT" sz="2800" u="none" cap="none" strike="noStrike">
                <a:solidFill>
                  <a:srgbClr val="002060"/>
                </a:solidFill>
                <a:latin typeface="Arial Black"/>
                <a:ea typeface="Arial Black"/>
                <a:cs typeface="Arial Black"/>
                <a:sym typeface="Arial Black"/>
              </a:rPr>
              <a:t>Competenze in materia di cittadinanza </a:t>
            </a:r>
            <a:endParaRPr b="0" i="0" sz="1400" u="none" cap="none" strike="noStrike">
              <a:solidFill>
                <a:srgbClr val="000000"/>
              </a:solidFill>
              <a:latin typeface="Arial"/>
              <a:ea typeface="Arial"/>
              <a:cs typeface="Arial"/>
              <a:sym typeface="Arial"/>
            </a:endParaRPr>
          </a:p>
        </p:txBody>
      </p:sp>
      <p:sp>
        <p:nvSpPr>
          <p:cNvPr id="208" name="Google Shape;208;p23"/>
          <p:cNvSpPr/>
          <p:nvPr/>
        </p:nvSpPr>
        <p:spPr>
          <a:xfrm rot="473502">
            <a:off x="6281632" y="3268022"/>
            <a:ext cx="5849037" cy="523220"/>
          </a:xfrm>
          <a:prstGeom prst="rect">
            <a:avLst/>
          </a:prstGeom>
          <a:solidFill>
            <a:srgbClr val="FF5050"/>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800"/>
              <a:buFont typeface="Arial"/>
              <a:buNone/>
            </a:pPr>
            <a:r>
              <a:rPr b="1" i="0" lang="it-IT" sz="2800" u="none" cap="none" strike="noStrike">
                <a:solidFill>
                  <a:srgbClr val="002060"/>
                </a:solidFill>
                <a:latin typeface="Arial Black"/>
                <a:ea typeface="Arial Black"/>
                <a:cs typeface="Arial Black"/>
                <a:sym typeface="Arial Black"/>
              </a:rPr>
              <a:t>Competenza imprenditoriale </a:t>
            </a:r>
            <a:endParaRPr b="0" i="0" sz="1400" u="none" cap="none" strike="noStrike">
              <a:solidFill>
                <a:srgbClr val="000000"/>
              </a:solidFill>
              <a:latin typeface="Arial"/>
              <a:ea typeface="Arial"/>
              <a:cs typeface="Arial"/>
              <a:sym typeface="Arial"/>
            </a:endParaRPr>
          </a:p>
        </p:txBody>
      </p:sp>
      <p:sp>
        <p:nvSpPr>
          <p:cNvPr id="209" name="Google Shape;209;p23"/>
          <p:cNvSpPr/>
          <p:nvPr/>
        </p:nvSpPr>
        <p:spPr>
          <a:xfrm rot="-420221">
            <a:off x="5626031" y="4931622"/>
            <a:ext cx="6096000" cy="1384995"/>
          </a:xfrm>
          <a:prstGeom prst="rect">
            <a:avLst/>
          </a:prstGeom>
          <a:solidFill>
            <a:srgbClr val="8DA9DB"/>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it-IT" sz="2800" u="none" cap="none" strike="noStrike">
                <a:solidFill>
                  <a:srgbClr val="002060"/>
                </a:solidFill>
                <a:latin typeface="Arial Black"/>
                <a:ea typeface="Arial Black"/>
                <a:cs typeface="Arial Black"/>
                <a:sym typeface="Arial Black"/>
              </a:rPr>
              <a:t>Competenza in materia di consapevolezza ed espressione culturali </a:t>
            </a:r>
            <a:endParaRPr b="0" i="0" sz="1400" u="none" cap="none" strike="noStrike">
              <a:solidFill>
                <a:srgbClr val="000000"/>
              </a:solidFill>
              <a:latin typeface="Arial"/>
              <a:ea typeface="Arial"/>
              <a:cs typeface="Arial"/>
              <a:sym typeface="Arial"/>
            </a:endParaRPr>
          </a:p>
        </p:txBody>
      </p:sp>
      <p:sp>
        <p:nvSpPr>
          <p:cNvPr id="210" name="Google Shape;210;p23"/>
          <p:cNvSpPr/>
          <p:nvPr/>
        </p:nvSpPr>
        <p:spPr>
          <a:xfrm>
            <a:off x="484772" y="5413155"/>
            <a:ext cx="1732547" cy="9460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it-IT" sz="1600" u="none" cap="none" strike="noStrike">
                <a:solidFill>
                  <a:srgbClr val="085788"/>
                </a:solidFill>
                <a:latin typeface="Helvetica Neue Light"/>
                <a:ea typeface="Helvetica Neue Light"/>
                <a:cs typeface="Helvetica Neue Light"/>
                <a:sym typeface="Helvetica Neue Light"/>
              </a:rPr>
              <a:t>Linee Guida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it-IT" sz="1600" u="none" cap="none" strike="noStrike">
                <a:solidFill>
                  <a:srgbClr val="085788"/>
                </a:solidFill>
                <a:latin typeface="Helvetica Neue Light"/>
                <a:ea typeface="Helvetica Neue Light"/>
                <a:cs typeface="Helvetica Neue Light"/>
                <a:sym typeface="Helvetica Neue Light"/>
              </a:rPr>
              <a:t>PCTO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4"/>
          <p:cNvSpPr txBox="1"/>
          <p:nvPr>
            <p:ph type="title"/>
          </p:nvPr>
        </p:nvSpPr>
        <p:spPr>
          <a:xfrm>
            <a:off x="251927" y="20483"/>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800"/>
              <a:buFont typeface="Calibri"/>
              <a:buNone/>
            </a:pPr>
            <a:r>
              <a:rPr lang="it-IT">
                <a:solidFill>
                  <a:srgbClr val="002060"/>
                </a:solidFill>
              </a:rPr>
              <a:t>Le vostre competenze trasversali</a:t>
            </a:r>
            <a:endParaRPr/>
          </a:p>
        </p:txBody>
      </p:sp>
      <p:sp>
        <p:nvSpPr>
          <p:cNvPr id="216" name="Google Shape;216;p24"/>
          <p:cNvSpPr/>
          <p:nvPr/>
        </p:nvSpPr>
        <p:spPr>
          <a:xfrm>
            <a:off x="245876" y="1016179"/>
            <a:ext cx="10255869" cy="1508105"/>
          </a:xfrm>
          <a:prstGeom prst="rect">
            <a:avLst/>
          </a:prstGeom>
          <a:solidFill>
            <a:srgbClr val="FFD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it-IT" sz="2400" u="none" cap="none" strike="noStrike">
                <a:solidFill>
                  <a:schemeClr val="dk1"/>
                </a:solidFill>
                <a:latin typeface="Calibri"/>
                <a:ea typeface="Calibri"/>
                <a:cs typeface="Calibri"/>
                <a:sym typeface="Calibri"/>
              </a:rPr>
              <a:t>Capacità di lavorare con gli altri in maniera costruttiva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it-IT" sz="2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it-IT" sz="2400" u="none" cap="none" strike="noStrike">
                <a:solidFill>
                  <a:schemeClr val="dk1"/>
                </a:solidFill>
                <a:latin typeface="Calibri"/>
                <a:ea typeface="Calibri"/>
                <a:cs typeface="Calibri"/>
                <a:sym typeface="Calibri"/>
              </a:rPr>
              <a:t>Capacità di gestire l’incertezza, la complessità e lo stress </a:t>
            </a:r>
            <a:endParaRPr b="0" i="0" sz="1400" u="none" cap="none" strike="noStrike">
              <a:solidFill>
                <a:srgbClr val="000000"/>
              </a:solidFill>
              <a:latin typeface="Arial"/>
              <a:ea typeface="Arial"/>
              <a:cs typeface="Arial"/>
              <a:sym typeface="Arial"/>
            </a:endParaRPr>
          </a:p>
        </p:txBody>
      </p:sp>
      <p:sp>
        <p:nvSpPr>
          <p:cNvPr id="217" name="Google Shape;217;p24"/>
          <p:cNvSpPr/>
          <p:nvPr/>
        </p:nvSpPr>
        <p:spPr>
          <a:xfrm>
            <a:off x="1188923" y="4804910"/>
            <a:ext cx="11003077" cy="954107"/>
          </a:xfrm>
          <a:prstGeom prst="rect">
            <a:avLst/>
          </a:prstGeom>
          <a:solidFill>
            <a:srgbClr val="A8D08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it-IT" sz="2800" u="none" cap="none" strike="noStrike">
                <a:solidFill>
                  <a:schemeClr val="dk1"/>
                </a:solidFill>
                <a:latin typeface="Calibri"/>
                <a:ea typeface="Calibri"/>
                <a:cs typeface="Calibri"/>
                <a:sym typeface="Calibri"/>
              </a:rPr>
              <a:t>Capacità di impegnarsi efficacemente con gli altri per un interesse comune</a:t>
            </a:r>
            <a:endParaRPr b="0" i="0" sz="1400" u="none" cap="none" strike="noStrike">
              <a:solidFill>
                <a:srgbClr val="000000"/>
              </a:solidFill>
              <a:latin typeface="Arial"/>
              <a:ea typeface="Arial"/>
              <a:cs typeface="Arial"/>
              <a:sym typeface="Arial"/>
            </a:endParaRPr>
          </a:p>
        </p:txBody>
      </p:sp>
      <p:sp>
        <p:nvSpPr>
          <p:cNvPr id="218" name="Google Shape;218;p24"/>
          <p:cNvSpPr/>
          <p:nvPr/>
        </p:nvSpPr>
        <p:spPr>
          <a:xfrm>
            <a:off x="7364702" y="2474246"/>
            <a:ext cx="4718343" cy="1815882"/>
          </a:xfrm>
          <a:prstGeom prst="rect">
            <a:avLst/>
          </a:prstGeom>
          <a:solidFill>
            <a:srgbClr val="FF505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it-IT" sz="2800" u="none" cap="none" strike="noStrike">
                <a:solidFill>
                  <a:schemeClr val="dk1"/>
                </a:solidFill>
                <a:latin typeface="Calibri"/>
                <a:ea typeface="Calibri"/>
                <a:cs typeface="Calibri"/>
                <a:sym typeface="Calibri"/>
              </a:rPr>
              <a:t>Creatività e immaginazione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it-IT" sz="2800" u="none" cap="none" strike="noStrike">
                <a:solidFill>
                  <a:schemeClr val="dk1"/>
                </a:solidFill>
                <a:latin typeface="Calibri"/>
                <a:ea typeface="Calibri"/>
                <a:cs typeface="Calibri"/>
                <a:sym typeface="Calibri"/>
              </a:rPr>
              <a:t>Capacità di pensiero strategico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it-IT" sz="2800" u="none" cap="none" strike="noStrike">
                <a:solidFill>
                  <a:schemeClr val="dk1"/>
                </a:solidFill>
                <a:latin typeface="Calibri"/>
                <a:ea typeface="Calibri"/>
                <a:cs typeface="Calibri"/>
                <a:sym typeface="Calibri"/>
              </a:rPr>
              <a:t>e risoluzione dei problemi </a:t>
            </a:r>
            <a:endParaRPr b="0" i="0" sz="1400" u="none" cap="none" strike="noStrike">
              <a:solidFill>
                <a:srgbClr val="000000"/>
              </a:solidFill>
              <a:latin typeface="Arial"/>
              <a:ea typeface="Arial"/>
              <a:cs typeface="Arial"/>
              <a:sym typeface="Arial"/>
            </a:endParaRPr>
          </a:p>
        </p:txBody>
      </p:sp>
      <p:sp>
        <p:nvSpPr>
          <p:cNvPr id="219" name="Google Shape;219;p24"/>
          <p:cNvSpPr/>
          <p:nvPr/>
        </p:nvSpPr>
        <p:spPr>
          <a:xfrm>
            <a:off x="1268702" y="3420840"/>
            <a:ext cx="6096000" cy="1384995"/>
          </a:xfrm>
          <a:prstGeom prst="rect">
            <a:avLst/>
          </a:prstGeom>
          <a:solidFill>
            <a:srgbClr val="8DA9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it-IT" sz="2800" u="none" cap="none" strike="noStrike">
                <a:solidFill>
                  <a:schemeClr val="dk1"/>
                </a:solidFill>
                <a:latin typeface="Calibri"/>
                <a:ea typeface="Calibri"/>
                <a:cs typeface="Calibri"/>
                <a:sym typeface="Calibri"/>
              </a:rPr>
              <a:t>Capacità di impegnarsi in processi creativi sia individualmente che collettivamente </a:t>
            </a:r>
            <a:endParaRPr b="0" i="0" sz="1400" u="none" cap="none" strike="noStrike">
              <a:solidFill>
                <a:srgbClr val="000000"/>
              </a:solidFill>
              <a:latin typeface="Arial"/>
              <a:ea typeface="Arial"/>
              <a:cs typeface="Arial"/>
              <a:sym typeface="Arial"/>
            </a:endParaRPr>
          </a:p>
        </p:txBody>
      </p:sp>
      <p:sp>
        <p:nvSpPr>
          <p:cNvPr id="220" name="Google Shape;220;p24"/>
          <p:cNvSpPr/>
          <p:nvPr/>
        </p:nvSpPr>
        <p:spPr>
          <a:xfrm>
            <a:off x="484772" y="5413155"/>
            <a:ext cx="1732547" cy="9460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85788"/>
              </a:solidFill>
              <a:latin typeface="Helvetica Neue Light"/>
              <a:ea typeface="Helvetica Neue Light"/>
              <a:cs typeface="Helvetica Neue Light"/>
              <a:sym typeface="Helvetica Neue Light"/>
            </a:endParaRPr>
          </a:p>
        </p:txBody>
      </p:sp>
      <p:sp>
        <p:nvSpPr>
          <p:cNvPr id="221" name="Google Shape;221;p24"/>
          <p:cNvSpPr/>
          <p:nvPr/>
        </p:nvSpPr>
        <p:spPr>
          <a:xfrm>
            <a:off x="5819192" y="5759017"/>
            <a:ext cx="4820816" cy="60016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it-IT" sz="1100" u="sng" cap="none" strike="noStrike">
                <a:solidFill>
                  <a:schemeClr val="hlink"/>
                </a:solidFill>
                <a:latin typeface="Calibri"/>
                <a:ea typeface="Calibri"/>
                <a:cs typeface="Calibri"/>
                <a:sym typeface="Calibri"/>
                <a:hlinkClick r:id="rId3"/>
              </a:rPr>
              <a:t>https://www.miur.gov.it/documents/20182/1306025/Linee+guida+PCTO+con+allegati.pdf/3e6b5514-c5e4-71de-8103-30250f17134a?version=1.0&amp;t=1570548388496</a:t>
            </a:r>
            <a:endParaRPr b="0" i="0" sz="1100" u="none" cap="none" strike="noStrike">
              <a:solidFill>
                <a:schemeClr val="dk1"/>
              </a:solidFill>
              <a:latin typeface="Calibri"/>
              <a:ea typeface="Calibri"/>
              <a:cs typeface="Calibri"/>
              <a:sym typeface="Calibri"/>
            </a:endParaRPr>
          </a:p>
        </p:txBody>
      </p:sp>
      <p:sp>
        <p:nvSpPr>
          <p:cNvPr id="222" name="Google Shape;222;p24"/>
          <p:cNvSpPr/>
          <p:nvPr/>
        </p:nvSpPr>
        <p:spPr>
          <a:xfrm>
            <a:off x="1351045" y="5759017"/>
            <a:ext cx="38769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it-IT" sz="2400" u="none" cap="none" strike="noStrike">
                <a:solidFill>
                  <a:srgbClr val="002060"/>
                </a:solidFill>
                <a:latin typeface="Calibri"/>
                <a:ea typeface="Calibri"/>
                <a:cs typeface="Calibri"/>
                <a:sym typeface="Calibri"/>
              </a:rPr>
              <a:t>Linee Guida PCTO    Pagina 14</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grpSp>
        <p:nvGrpSpPr>
          <p:cNvPr id="227" name="Google Shape;227;p25"/>
          <p:cNvGrpSpPr/>
          <p:nvPr/>
        </p:nvGrpSpPr>
        <p:grpSpPr>
          <a:xfrm>
            <a:off x="556456" y="1150281"/>
            <a:ext cx="4743501" cy="4743501"/>
            <a:chOff x="1692249" y="337582"/>
            <a:chExt cx="4743501" cy="4743501"/>
          </a:xfrm>
        </p:grpSpPr>
        <p:sp>
          <p:nvSpPr>
            <p:cNvPr id="228" name="Google Shape;228;p25"/>
            <p:cNvSpPr/>
            <p:nvPr/>
          </p:nvSpPr>
          <p:spPr>
            <a:xfrm>
              <a:off x="1884070" y="337582"/>
              <a:ext cx="4551680" cy="4551680"/>
            </a:xfrm>
            <a:prstGeom prst="pie">
              <a:avLst>
                <a:gd fmla="val 16200000" name="adj1"/>
                <a:gd fmla="val 0" name="adj2"/>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29" name="Google Shape;229;p25"/>
            <p:cNvSpPr txBox="1"/>
            <p:nvPr/>
          </p:nvSpPr>
          <p:spPr>
            <a:xfrm>
              <a:off x="4211929" y="1179643"/>
              <a:ext cx="1679786" cy="1354666"/>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C00000"/>
                </a:buClr>
                <a:buSzPts val="2000"/>
                <a:buFont typeface="Sofia"/>
                <a:buNone/>
              </a:pPr>
              <a:r>
                <a:rPr b="0" i="0" lang="it-IT" sz="2000" u="none" cap="none" strike="noStrike">
                  <a:solidFill>
                    <a:srgbClr val="C00000"/>
                  </a:solidFill>
                  <a:latin typeface="Calibri"/>
                  <a:ea typeface="Calibri"/>
                  <a:cs typeface="Calibri"/>
                  <a:sym typeface="Calibri"/>
                </a:rPr>
                <a:t>Competenze orientative</a:t>
              </a:r>
              <a:endParaRPr b="0" i="0" sz="1400" u="none" cap="none" strike="noStrike">
                <a:solidFill>
                  <a:srgbClr val="000000"/>
                </a:solidFill>
                <a:latin typeface="Calibri"/>
                <a:ea typeface="Calibri"/>
                <a:cs typeface="Calibri"/>
                <a:sym typeface="Calibri"/>
              </a:endParaRPr>
            </a:p>
          </p:txBody>
        </p:sp>
        <p:sp>
          <p:nvSpPr>
            <p:cNvPr id="230" name="Google Shape;230;p25"/>
            <p:cNvSpPr/>
            <p:nvPr/>
          </p:nvSpPr>
          <p:spPr>
            <a:xfrm>
              <a:off x="1692249" y="502321"/>
              <a:ext cx="4551680" cy="4551680"/>
            </a:xfrm>
            <a:prstGeom prst="pie">
              <a:avLst>
                <a:gd fmla="val 0" name="adj1"/>
                <a:gd fmla="val 5400000" name="adj2"/>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31" name="Google Shape;231;p25"/>
            <p:cNvSpPr txBox="1"/>
            <p:nvPr/>
          </p:nvSpPr>
          <p:spPr>
            <a:xfrm>
              <a:off x="4049369" y="2859441"/>
              <a:ext cx="1679786" cy="1354666"/>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dk1"/>
                </a:buClr>
                <a:buSzPts val="2000"/>
                <a:buFont typeface="Sofia"/>
                <a:buNone/>
              </a:pPr>
              <a:r>
                <a:rPr b="0" i="0" lang="it-IT" sz="2000" u="none" cap="none" strike="noStrike">
                  <a:solidFill>
                    <a:schemeClr val="dk1"/>
                  </a:solidFill>
                  <a:latin typeface="Calibri"/>
                  <a:ea typeface="Calibri"/>
                  <a:cs typeface="Calibri"/>
                  <a:sym typeface="Calibri"/>
                </a:rPr>
                <a:t>Life skills</a:t>
              </a:r>
              <a:endParaRPr b="0" i="0" sz="2000" u="none" cap="none" strike="noStrike">
                <a:solidFill>
                  <a:schemeClr val="dk1"/>
                </a:solidFill>
                <a:latin typeface="Calibri"/>
                <a:ea typeface="Calibri"/>
                <a:cs typeface="Calibri"/>
                <a:sym typeface="Calibri"/>
              </a:endParaRPr>
            </a:p>
          </p:txBody>
        </p:sp>
        <p:sp>
          <p:nvSpPr>
            <p:cNvPr id="232" name="Google Shape;232;p25"/>
            <p:cNvSpPr/>
            <p:nvPr/>
          </p:nvSpPr>
          <p:spPr>
            <a:xfrm>
              <a:off x="1692249" y="529403"/>
              <a:ext cx="4551680" cy="4551680"/>
            </a:xfrm>
            <a:prstGeom prst="pie">
              <a:avLst>
                <a:gd fmla="val 5400000" name="adj1"/>
                <a:gd fmla="val 10800000" name="adj2"/>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33" name="Google Shape;233;p25"/>
            <p:cNvSpPr txBox="1"/>
            <p:nvPr/>
          </p:nvSpPr>
          <p:spPr>
            <a:xfrm>
              <a:off x="2207022" y="2886523"/>
              <a:ext cx="1679786" cy="1354666"/>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dk1"/>
                </a:buClr>
                <a:buSzPts val="2000"/>
                <a:buFont typeface="Sofia"/>
                <a:buNone/>
              </a:pPr>
              <a:r>
                <a:rPr b="0" i="0" lang="it-IT" sz="2000" u="none" cap="none" strike="noStrike">
                  <a:solidFill>
                    <a:schemeClr val="dk1"/>
                  </a:solidFill>
                  <a:latin typeface="Calibri"/>
                  <a:ea typeface="Calibri"/>
                  <a:cs typeface="Calibri"/>
                  <a:sym typeface="Calibri"/>
                </a:rPr>
                <a:t>Hard Skills</a:t>
              </a:r>
              <a:endParaRPr b="0" i="0" sz="2000" u="none" cap="none" strike="noStrike">
                <a:solidFill>
                  <a:schemeClr val="dk1"/>
                </a:solidFill>
                <a:latin typeface="Calibri"/>
                <a:ea typeface="Calibri"/>
                <a:cs typeface="Calibri"/>
                <a:sym typeface="Calibri"/>
              </a:endParaRPr>
            </a:p>
          </p:txBody>
        </p:sp>
        <p:sp>
          <p:nvSpPr>
            <p:cNvPr id="234" name="Google Shape;234;p25"/>
            <p:cNvSpPr/>
            <p:nvPr/>
          </p:nvSpPr>
          <p:spPr>
            <a:xfrm>
              <a:off x="1692249" y="529403"/>
              <a:ext cx="4551680" cy="4551680"/>
            </a:xfrm>
            <a:prstGeom prst="pie">
              <a:avLst>
                <a:gd fmla="val 10800000" name="adj1"/>
                <a:gd fmla="val 16200000" name="adj2"/>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35" name="Google Shape;235;p25"/>
            <p:cNvSpPr txBox="1"/>
            <p:nvPr/>
          </p:nvSpPr>
          <p:spPr>
            <a:xfrm>
              <a:off x="2207022" y="1369297"/>
              <a:ext cx="1679786" cy="1354666"/>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dk1"/>
                </a:buClr>
                <a:buSzPts val="2000"/>
                <a:buFont typeface="Sofia"/>
                <a:buNone/>
              </a:pPr>
              <a:r>
                <a:rPr b="0" i="0" lang="it-IT" sz="2000" u="none" cap="none" strike="noStrike">
                  <a:solidFill>
                    <a:schemeClr val="dk1"/>
                  </a:solidFill>
                  <a:latin typeface="Calibri"/>
                  <a:ea typeface="Calibri"/>
                  <a:cs typeface="Calibri"/>
                  <a:sym typeface="Calibri"/>
                </a:rPr>
                <a:t>Soft Skills</a:t>
              </a:r>
              <a:endParaRPr b="0" i="0" sz="2000" u="none" cap="none" strike="noStrike">
                <a:solidFill>
                  <a:schemeClr val="dk1"/>
                </a:solidFill>
                <a:latin typeface="Calibri"/>
                <a:ea typeface="Calibri"/>
                <a:cs typeface="Calibri"/>
                <a:sym typeface="Calibri"/>
              </a:endParaRPr>
            </a:p>
          </p:txBody>
        </p:sp>
      </p:grpSp>
      <p:pic>
        <p:nvPicPr>
          <p:cNvPr descr="Immagine che contiene cibo&#10;&#10;Descrizione generata automaticamente" id="236" name="Google Shape;236;p25"/>
          <p:cNvPicPr preferRelativeResize="0"/>
          <p:nvPr/>
        </p:nvPicPr>
        <p:blipFill rotWithShape="1">
          <a:blip r:embed="rId3">
            <a:alphaModFix/>
          </a:blip>
          <a:srcRect b="0" l="0" r="0" t="0"/>
          <a:stretch/>
        </p:blipFill>
        <p:spPr>
          <a:xfrm>
            <a:off x="6584803" y="2817791"/>
            <a:ext cx="3376061" cy="2936834"/>
          </a:xfrm>
          <a:prstGeom prst="rect">
            <a:avLst/>
          </a:prstGeom>
          <a:noFill/>
          <a:ln>
            <a:noFill/>
          </a:ln>
        </p:spPr>
      </p:pic>
      <p:sp>
        <p:nvSpPr>
          <p:cNvPr id="237" name="Google Shape;237;p25"/>
          <p:cNvSpPr/>
          <p:nvPr/>
        </p:nvSpPr>
        <p:spPr>
          <a:xfrm>
            <a:off x="5800060" y="2453262"/>
            <a:ext cx="2531462" cy="36933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it-IT" sz="1800" u="none" cap="none" strike="noStrike">
                <a:solidFill>
                  <a:schemeClr val="dk1"/>
                </a:solidFill>
                <a:latin typeface="Calibri"/>
                <a:ea typeface="Calibri"/>
                <a:cs typeface="Calibri"/>
                <a:sym typeface="Calibri"/>
              </a:rPr>
              <a:t>Utilizzare un software</a:t>
            </a:r>
            <a:endParaRPr b="1" i="0" sz="1800" u="none" cap="none" strike="noStrike">
              <a:solidFill>
                <a:schemeClr val="dk1"/>
              </a:solidFill>
              <a:latin typeface="Calibri"/>
              <a:ea typeface="Calibri"/>
              <a:cs typeface="Calibri"/>
              <a:sym typeface="Calibri"/>
            </a:endParaRPr>
          </a:p>
        </p:txBody>
      </p:sp>
      <p:sp>
        <p:nvSpPr>
          <p:cNvPr id="238" name="Google Shape;238;p25"/>
          <p:cNvSpPr/>
          <p:nvPr/>
        </p:nvSpPr>
        <p:spPr>
          <a:xfrm>
            <a:off x="7923558" y="1829069"/>
            <a:ext cx="3603872" cy="36933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it-IT" sz="1800" u="none" cap="none" strike="noStrike">
                <a:solidFill>
                  <a:schemeClr val="dk1"/>
                </a:solidFill>
                <a:latin typeface="Calibri"/>
                <a:ea typeface="Calibri"/>
                <a:cs typeface="Calibri"/>
                <a:sym typeface="Calibri"/>
              </a:rPr>
              <a:t>Lavorare in gruppo, collaborare</a:t>
            </a:r>
            <a:endParaRPr b="1" i="0" sz="1800" u="none" cap="none" strike="noStrike">
              <a:solidFill>
                <a:schemeClr val="dk1"/>
              </a:solidFill>
              <a:latin typeface="Calibri"/>
              <a:ea typeface="Calibri"/>
              <a:cs typeface="Calibri"/>
              <a:sym typeface="Calibri"/>
            </a:endParaRPr>
          </a:p>
        </p:txBody>
      </p:sp>
      <p:sp>
        <p:nvSpPr>
          <p:cNvPr id="239" name="Google Shape;239;p25"/>
          <p:cNvSpPr/>
          <p:nvPr/>
        </p:nvSpPr>
        <p:spPr>
          <a:xfrm>
            <a:off x="5027412" y="1269294"/>
            <a:ext cx="3304110" cy="36933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it-IT" sz="1800" u="none" cap="none" strike="noStrike">
                <a:solidFill>
                  <a:schemeClr val="dk1"/>
                </a:solidFill>
                <a:latin typeface="Calibri"/>
                <a:ea typeface="Calibri"/>
                <a:cs typeface="Calibri"/>
                <a:sym typeface="Calibri"/>
              </a:rPr>
              <a:t>Sostenere una conversazione</a:t>
            </a:r>
            <a:endParaRPr b="1" i="0" sz="1800" u="none" cap="none" strike="noStrike">
              <a:solidFill>
                <a:schemeClr val="dk1"/>
              </a:solidFill>
              <a:latin typeface="Calibri"/>
              <a:ea typeface="Calibri"/>
              <a:cs typeface="Calibri"/>
              <a:sym typeface="Calibri"/>
            </a:endParaRPr>
          </a:p>
        </p:txBody>
      </p:sp>
      <p:sp>
        <p:nvSpPr>
          <p:cNvPr id="240" name="Google Shape;240;p25"/>
          <p:cNvSpPr/>
          <p:nvPr/>
        </p:nvSpPr>
        <p:spPr>
          <a:xfrm>
            <a:off x="7386552" y="3050725"/>
            <a:ext cx="4140878" cy="646331"/>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it-IT" sz="1800" u="none" cap="none" strike="noStrike">
                <a:solidFill>
                  <a:schemeClr val="dk1"/>
                </a:solidFill>
                <a:latin typeface="Calibri"/>
                <a:ea typeface="Calibri"/>
                <a:cs typeface="Calibri"/>
                <a:sym typeface="Calibri"/>
              </a:rPr>
              <a:t>Cercare un annuncio di lavoro,</a:t>
            </a:r>
            <a:endParaRPr b="1"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i="0" lang="it-IT" sz="1800" u="none" cap="none" strike="noStrike">
                <a:solidFill>
                  <a:schemeClr val="dk1"/>
                </a:solidFill>
                <a:latin typeface="Calibri"/>
                <a:ea typeface="Calibri"/>
                <a:cs typeface="Calibri"/>
                <a:sym typeface="Calibri"/>
              </a:rPr>
              <a:t>Saper scegliere il lavoro che fa per te</a:t>
            </a:r>
            <a:endParaRPr b="0" i="0" sz="1400" u="none" cap="none" strike="noStrike">
              <a:solidFill>
                <a:schemeClr val="dk1"/>
              </a:solidFill>
              <a:latin typeface="Calibri"/>
              <a:ea typeface="Calibri"/>
              <a:cs typeface="Calibri"/>
              <a:sym typeface="Calibri"/>
            </a:endParaRPr>
          </a:p>
        </p:txBody>
      </p:sp>
      <p:sp>
        <p:nvSpPr>
          <p:cNvPr id="241" name="Google Shape;241;p25"/>
          <p:cNvSpPr txBox="1"/>
          <p:nvPr/>
        </p:nvSpPr>
        <p:spPr>
          <a:xfrm>
            <a:off x="415635" y="77560"/>
            <a:ext cx="4247804" cy="93821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2060"/>
              </a:buClr>
              <a:buSzPts val="2800"/>
              <a:buFont typeface="Calibri"/>
              <a:buNone/>
            </a:pPr>
            <a:r>
              <a:rPr b="1" i="0" lang="it-IT" sz="2800" u="none" cap="none" strike="noStrike">
                <a:solidFill>
                  <a:srgbClr val="002060"/>
                </a:solidFill>
                <a:latin typeface="Calibri"/>
                <a:ea typeface="Calibri"/>
                <a:cs typeface="Calibri"/>
                <a:sym typeface="Calibri"/>
              </a:rPr>
              <a:t>Facciamo</a:t>
            </a:r>
            <a:r>
              <a:rPr b="0" i="0" lang="it-IT" sz="2800" u="none" cap="none" strike="noStrike">
                <a:solidFill>
                  <a:srgbClr val="336699"/>
                </a:solidFill>
                <a:latin typeface="Sofia"/>
                <a:ea typeface="Sofia"/>
                <a:cs typeface="Sofia"/>
                <a:sym typeface="Sofia"/>
              </a:rPr>
              <a:t> </a:t>
            </a:r>
            <a:r>
              <a:rPr b="1" i="0" lang="it-IT" sz="2800" u="none" cap="none" strike="noStrike">
                <a:solidFill>
                  <a:srgbClr val="002060"/>
                </a:solidFill>
                <a:latin typeface="Calibri"/>
                <a:ea typeface="Calibri"/>
                <a:cs typeface="Calibri"/>
                <a:sym typeface="Calibri"/>
              </a:rPr>
              <a:t>ordine?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26"/>
          <p:cNvSpPr txBox="1"/>
          <p:nvPr>
            <p:ph type="title"/>
          </p:nvPr>
        </p:nvSpPr>
        <p:spPr>
          <a:xfrm>
            <a:off x="415635" y="77560"/>
            <a:ext cx="4247804" cy="93821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800"/>
              <a:buFont typeface="Calibri"/>
              <a:buNone/>
            </a:pPr>
            <a:r>
              <a:rPr lang="it-IT">
                <a:solidFill>
                  <a:srgbClr val="002060"/>
                </a:solidFill>
              </a:rPr>
              <a:t>Facciamo ordine?</a:t>
            </a:r>
            <a:endParaRPr/>
          </a:p>
        </p:txBody>
      </p:sp>
      <p:pic>
        <p:nvPicPr>
          <p:cNvPr id="247" name="Google Shape;247;p26"/>
          <p:cNvPicPr preferRelativeResize="0"/>
          <p:nvPr/>
        </p:nvPicPr>
        <p:blipFill rotWithShape="1">
          <a:blip r:embed="rId3">
            <a:alphaModFix/>
          </a:blip>
          <a:srcRect b="0" l="0" r="0" t="0"/>
          <a:stretch/>
        </p:blipFill>
        <p:spPr>
          <a:xfrm>
            <a:off x="415635" y="1015772"/>
            <a:ext cx="4709257" cy="5099856"/>
          </a:xfrm>
          <a:prstGeom prst="rect">
            <a:avLst/>
          </a:prstGeom>
          <a:noFill/>
          <a:ln cap="flat" cmpd="sng" w="9525">
            <a:solidFill>
              <a:schemeClr val="dk1"/>
            </a:solidFill>
            <a:prstDash val="solid"/>
            <a:round/>
            <a:headEnd len="sm" w="sm" type="none"/>
            <a:tailEnd len="sm" w="sm" type="none"/>
          </a:ln>
        </p:spPr>
      </p:pic>
      <p:pic>
        <p:nvPicPr>
          <p:cNvPr descr="Risultati immagini per unione" id="248" name="Google Shape;248;p26"/>
          <p:cNvPicPr preferRelativeResize="0"/>
          <p:nvPr/>
        </p:nvPicPr>
        <p:blipFill rotWithShape="1">
          <a:blip r:embed="rId4">
            <a:alphaModFix/>
          </a:blip>
          <a:srcRect b="0" l="0" r="0" t="0"/>
          <a:stretch/>
        </p:blipFill>
        <p:spPr>
          <a:xfrm>
            <a:off x="5497033" y="2179962"/>
            <a:ext cx="5903499" cy="39356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grpSp>
        <p:nvGrpSpPr>
          <p:cNvPr id="254" name="Google Shape;254;p27"/>
          <p:cNvGrpSpPr/>
          <p:nvPr/>
        </p:nvGrpSpPr>
        <p:grpSpPr>
          <a:xfrm>
            <a:off x="3570279" y="1449333"/>
            <a:ext cx="4021366" cy="4100862"/>
            <a:chOff x="3340510" y="2572263"/>
            <a:chExt cx="3358632" cy="3635062"/>
          </a:xfrm>
        </p:grpSpPr>
        <p:pic>
          <p:nvPicPr>
            <p:cNvPr id="255" name="Google Shape;255;p27"/>
            <p:cNvPicPr preferRelativeResize="0"/>
            <p:nvPr/>
          </p:nvPicPr>
          <p:blipFill rotWithShape="1">
            <a:blip r:embed="rId3">
              <a:alphaModFix/>
            </a:blip>
            <a:srcRect b="0" l="0" r="0" t="0"/>
            <a:stretch/>
          </p:blipFill>
          <p:spPr>
            <a:xfrm>
              <a:off x="3509459" y="2572263"/>
              <a:ext cx="3189683" cy="3635062"/>
            </a:xfrm>
            <a:prstGeom prst="rect">
              <a:avLst/>
            </a:prstGeom>
            <a:noFill/>
            <a:ln cap="flat" cmpd="sng" w="9525">
              <a:solidFill>
                <a:schemeClr val="dk1"/>
              </a:solidFill>
              <a:prstDash val="solid"/>
              <a:round/>
              <a:headEnd len="sm" w="sm" type="none"/>
              <a:tailEnd len="sm" w="sm" type="none"/>
            </a:ln>
          </p:spPr>
        </p:pic>
        <p:pic>
          <p:nvPicPr>
            <p:cNvPr descr="Risultati immagini per LENTE DI INGRANDIMENTO" id="256" name="Google Shape;256;p27"/>
            <p:cNvPicPr preferRelativeResize="0"/>
            <p:nvPr/>
          </p:nvPicPr>
          <p:blipFill rotWithShape="1">
            <a:blip r:embed="rId4">
              <a:alphaModFix/>
            </a:blip>
            <a:srcRect b="0" l="0" r="0" t="0"/>
            <a:stretch/>
          </p:blipFill>
          <p:spPr>
            <a:xfrm>
              <a:off x="3340510" y="3517490"/>
              <a:ext cx="840658" cy="914400"/>
            </a:xfrm>
            <a:prstGeom prst="rect">
              <a:avLst/>
            </a:prstGeom>
            <a:noFill/>
            <a:ln>
              <a:noFill/>
            </a:ln>
          </p:spPr>
        </p:pic>
        <p:sp>
          <p:nvSpPr>
            <p:cNvPr id="257" name="Google Shape;257;p27"/>
            <p:cNvSpPr/>
            <p:nvPr/>
          </p:nvSpPr>
          <p:spPr>
            <a:xfrm>
              <a:off x="4181168" y="3517490"/>
              <a:ext cx="2322871" cy="169607"/>
            </a:xfrm>
            <a:prstGeom prst="ellipse">
              <a:avLst/>
            </a:prstGeom>
            <a:noFill/>
            <a:ln cap="flat" cmpd="sng" w="381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Sofia"/>
                <a:ea typeface="Sofia"/>
                <a:cs typeface="Sofia"/>
                <a:sym typeface="Sofia"/>
              </a:endParaRPr>
            </a:p>
          </p:txBody>
        </p:sp>
      </p:grpSp>
      <p:grpSp>
        <p:nvGrpSpPr>
          <p:cNvPr id="258" name="Google Shape;258;p27"/>
          <p:cNvGrpSpPr/>
          <p:nvPr/>
        </p:nvGrpSpPr>
        <p:grpSpPr>
          <a:xfrm>
            <a:off x="2157333" y="1270003"/>
            <a:ext cx="9649373" cy="5510437"/>
            <a:chOff x="735831" y="0"/>
            <a:chExt cx="9649373" cy="5510437"/>
          </a:xfrm>
        </p:grpSpPr>
        <p:sp>
          <p:nvSpPr>
            <p:cNvPr id="259" name="Google Shape;259;p27"/>
            <p:cNvSpPr/>
            <p:nvPr/>
          </p:nvSpPr>
          <p:spPr>
            <a:xfrm>
              <a:off x="735831" y="0"/>
              <a:ext cx="8816699" cy="5510437"/>
            </a:xfrm>
            <a:custGeom>
              <a:rect b="b" l="l" r="r" t="t"/>
              <a:pathLst>
                <a:path extrusionOk="0" h="120000" w="12000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CFD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7"/>
            <p:cNvSpPr/>
            <p:nvPr/>
          </p:nvSpPr>
          <p:spPr>
            <a:xfrm>
              <a:off x="1855552" y="3803303"/>
              <a:ext cx="229234" cy="229234"/>
            </a:xfrm>
            <a:prstGeom prst="ellipse">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27"/>
            <p:cNvSpPr/>
            <p:nvPr/>
          </p:nvSpPr>
          <p:spPr>
            <a:xfrm>
              <a:off x="2295661" y="4781725"/>
              <a:ext cx="4044919" cy="70565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7"/>
            <p:cNvSpPr txBox="1"/>
            <p:nvPr/>
          </p:nvSpPr>
          <p:spPr>
            <a:xfrm>
              <a:off x="2295661" y="4781725"/>
              <a:ext cx="4044919" cy="705659"/>
            </a:xfrm>
            <a:prstGeom prst="rect">
              <a:avLst/>
            </a:prstGeom>
            <a:noFill/>
            <a:ln>
              <a:noFill/>
            </a:ln>
          </p:spPr>
          <p:txBody>
            <a:bodyPr anchorCtr="0" anchor="t" bIns="0" lIns="121450" spcFirstLastPara="1" rIns="0" wrap="square" tIns="0">
              <a:noAutofit/>
            </a:bodyPr>
            <a:lstStyle/>
            <a:p>
              <a:pPr indent="0" lvl="0" marL="0" marR="0" rtl="0" algn="l">
                <a:lnSpc>
                  <a:spcPct val="90000"/>
                </a:lnSpc>
                <a:spcBef>
                  <a:spcPts val="0"/>
                </a:spcBef>
                <a:spcAft>
                  <a:spcPts val="0"/>
                </a:spcAft>
                <a:buClr>
                  <a:schemeClr val="dk1"/>
                </a:buClr>
                <a:buSzPts val="2200"/>
                <a:buFont typeface="Sofia"/>
                <a:buNone/>
              </a:pPr>
              <a:r>
                <a:rPr b="0" i="0" lang="it-IT" sz="2200" u="none" cap="none" strike="noStrike">
                  <a:solidFill>
                    <a:schemeClr val="dk1"/>
                  </a:solidFill>
                  <a:latin typeface="Calibri"/>
                  <a:ea typeface="Calibri"/>
                  <a:cs typeface="Calibri"/>
                  <a:sym typeface="Calibri"/>
                </a:rPr>
                <a:t>Linee Guida PCTO MIUR</a:t>
              </a:r>
              <a:endParaRPr b="0" i="0" sz="1400" u="none" cap="none" strike="noStrike">
                <a:solidFill>
                  <a:srgbClr val="000000"/>
                </a:solidFill>
                <a:latin typeface="Calibri"/>
                <a:ea typeface="Calibri"/>
                <a:cs typeface="Calibri"/>
                <a:sym typeface="Calibri"/>
              </a:endParaRPr>
            </a:p>
          </p:txBody>
        </p:sp>
        <p:sp>
          <p:nvSpPr>
            <p:cNvPr id="263" name="Google Shape;263;p27"/>
            <p:cNvSpPr/>
            <p:nvPr/>
          </p:nvSpPr>
          <p:spPr>
            <a:xfrm>
              <a:off x="3878984" y="2305566"/>
              <a:ext cx="414384" cy="414384"/>
            </a:xfrm>
            <a:prstGeom prst="ellipse">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27"/>
            <p:cNvSpPr/>
            <p:nvPr/>
          </p:nvSpPr>
          <p:spPr>
            <a:xfrm>
              <a:off x="4150736" y="1762920"/>
              <a:ext cx="2116007" cy="299767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7"/>
            <p:cNvSpPr txBox="1"/>
            <p:nvPr/>
          </p:nvSpPr>
          <p:spPr>
            <a:xfrm>
              <a:off x="4150736" y="1762920"/>
              <a:ext cx="2116007" cy="2997677"/>
            </a:xfrm>
            <a:prstGeom prst="rect">
              <a:avLst/>
            </a:prstGeom>
            <a:noFill/>
            <a:ln>
              <a:noFill/>
            </a:ln>
          </p:spPr>
          <p:txBody>
            <a:bodyPr anchorCtr="0" anchor="t" bIns="0" lIns="219550" spcFirstLastPara="1" rIns="0" wrap="square" tIns="0">
              <a:noAutofit/>
            </a:bodyPr>
            <a:lstStyle/>
            <a:p>
              <a:pPr indent="0" lvl="0" marL="0" marR="0" rtl="0" algn="l">
                <a:lnSpc>
                  <a:spcPct val="90000"/>
                </a:lnSpc>
                <a:spcBef>
                  <a:spcPts val="0"/>
                </a:spcBef>
                <a:spcAft>
                  <a:spcPts val="0"/>
                </a:spcAft>
                <a:buClr>
                  <a:schemeClr val="dk1"/>
                </a:buClr>
                <a:buSzPts val="2200"/>
                <a:buFont typeface="Sofia"/>
                <a:buNone/>
              </a:pPr>
              <a:r>
                <a:rPr b="0" i="0" lang="it-IT" sz="2200" u="none" cap="none" strike="noStrike">
                  <a:solidFill>
                    <a:schemeClr val="dk1"/>
                  </a:solidFill>
                  <a:latin typeface="Sofia"/>
                  <a:ea typeface="Sofia"/>
                  <a:cs typeface="Sofia"/>
                  <a:sym typeface="Sofia"/>
                </a:rPr>
                <a:t>Competenze </a:t>
              </a:r>
              <a:r>
                <a:rPr b="0" i="0" lang="it-IT" sz="2200" u="none" cap="none" strike="noStrike">
                  <a:solidFill>
                    <a:schemeClr val="dk1"/>
                  </a:solidFill>
                  <a:latin typeface="Calibri"/>
                  <a:ea typeface="Calibri"/>
                  <a:cs typeface="Calibri"/>
                  <a:sym typeface="Calibri"/>
                </a:rPr>
                <a:t>trasversali</a:t>
              </a:r>
              <a:endParaRPr b="0" i="0" sz="1400" u="none" cap="none" strike="noStrike">
                <a:solidFill>
                  <a:srgbClr val="000000"/>
                </a:solidFill>
                <a:latin typeface="Calibri"/>
                <a:ea typeface="Calibri"/>
                <a:cs typeface="Calibri"/>
                <a:sym typeface="Calibri"/>
              </a:endParaRPr>
            </a:p>
          </p:txBody>
        </p:sp>
        <p:sp>
          <p:nvSpPr>
            <p:cNvPr id="266" name="Google Shape;266;p27"/>
            <p:cNvSpPr/>
            <p:nvPr/>
          </p:nvSpPr>
          <p:spPr>
            <a:xfrm>
              <a:off x="6312393" y="1394140"/>
              <a:ext cx="573085" cy="573085"/>
            </a:xfrm>
            <a:prstGeom prst="ellipse">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27"/>
            <p:cNvSpPr/>
            <p:nvPr/>
          </p:nvSpPr>
          <p:spPr>
            <a:xfrm>
              <a:off x="6372428" y="2277244"/>
              <a:ext cx="4012776" cy="153672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27"/>
            <p:cNvSpPr txBox="1"/>
            <p:nvPr/>
          </p:nvSpPr>
          <p:spPr>
            <a:xfrm>
              <a:off x="6372428" y="2277244"/>
              <a:ext cx="4012776" cy="1536726"/>
            </a:xfrm>
            <a:prstGeom prst="rect">
              <a:avLst/>
            </a:prstGeom>
            <a:noFill/>
            <a:ln>
              <a:noFill/>
            </a:ln>
          </p:spPr>
          <p:txBody>
            <a:bodyPr anchorCtr="0" anchor="t" bIns="0" lIns="303650" spcFirstLastPara="1" rIns="0" wrap="square" tIns="0">
              <a:noAutofit/>
            </a:bodyPr>
            <a:lstStyle/>
            <a:p>
              <a:pPr indent="0" lvl="0" marL="0" marR="0" rtl="0" algn="ctr">
                <a:lnSpc>
                  <a:spcPct val="90000"/>
                </a:lnSpc>
                <a:spcBef>
                  <a:spcPts val="0"/>
                </a:spcBef>
                <a:spcAft>
                  <a:spcPts val="0"/>
                </a:spcAft>
                <a:buClr>
                  <a:schemeClr val="dk1"/>
                </a:buClr>
                <a:buSzPts val="2200"/>
                <a:buFont typeface="Sofia"/>
                <a:buNone/>
              </a:pPr>
              <a:r>
                <a:rPr b="0" i="0" lang="it-IT" sz="2200" u="none" cap="none" strike="noStrike">
                  <a:solidFill>
                    <a:schemeClr val="dk1"/>
                  </a:solidFill>
                  <a:latin typeface="Calibri"/>
                  <a:ea typeface="Calibri"/>
                  <a:cs typeface="Calibri"/>
                  <a:sym typeface="Calibri"/>
                </a:rPr>
                <a:t>Competenze Orientative</a:t>
              </a:r>
              <a:endParaRPr b="0" i="0" sz="1400" u="none" cap="none" strike="noStrike">
                <a:solidFill>
                  <a:srgbClr val="000000"/>
                </a:solidFill>
                <a:latin typeface="Calibri"/>
                <a:ea typeface="Calibri"/>
                <a:cs typeface="Calibri"/>
                <a:sym typeface="Calibri"/>
              </a:endParaRPr>
            </a:p>
            <a:p>
              <a:pPr indent="0" lvl="0" marL="0" marR="0" rtl="0" algn="ctr">
                <a:lnSpc>
                  <a:spcPct val="90000"/>
                </a:lnSpc>
                <a:spcBef>
                  <a:spcPts val="770"/>
                </a:spcBef>
                <a:spcAft>
                  <a:spcPts val="0"/>
                </a:spcAft>
                <a:buClr>
                  <a:schemeClr val="dk1"/>
                </a:buClr>
                <a:buSzPts val="2200"/>
                <a:buFont typeface="Calibri"/>
                <a:buNone/>
              </a:pPr>
              <a:r>
                <a:t/>
              </a:r>
              <a:endParaRPr b="0" i="0" sz="2200" u="none" cap="none" strike="noStrike">
                <a:solidFill>
                  <a:schemeClr val="dk1"/>
                </a:solidFill>
                <a:latin typeface="Calibri"/>
                <a:ea typeface="Calibri"/>
                <a:cs typeface="Calibri"/>
                <a:sym typeface="Calibri"/>
              </a:endParaRPr>
            </a:p>
            <a:p>
              <a:pPr indent="0" lvl="0" marL="0" marR="0" rtl="0" algn="ctr">
                <a:lnSpc>
                  <a:spcPct val="90000"/>
                </a:lnSpc>
                <a:spcBef>
                  <a:spcPts val="770"/>
                </a:spcBef>
                <a:spcAft>
                  <a:spcPts val="0"/>
                </a:spcAft>
                <a:buClr>
                  <a:schemeClr val="dk1"/>
                </a:buClr>
                <a:buSzPts val="2200"/>
                <a:buFont typeface="Sofia"/>
                <a:buNone/>
              </a:pPr>
              <a:r>
                <a:rPr b="0" i="0" lang="it-IT" sz="2200" u="none" cap="none" strike="noStrike">
                  <a:solidFill>
                    <a:schemeClr val="dk1"/>
                  </a:solidFill>
                  <a:latin typeface="Calibri"/>
                  <a:ea typeface="Calibri"/>
                  <a:cs typeface="Calibri"/>
                  <a:sym typeface="Calibri"/>
                </a:rPr>
                <a:t>Capacità di gestire il proprio apprendimento e la propria carriera</a:t>
              </a:r>
              <a:endParaRPr b="0" i="0" sz="1400" u="none" cap="none" strike="noStrike">
                <a:solidFill>
                  <a:srgbClr val="000000"/>
                </a:solidFill>
                <a:latin typeface="Calibri"/>
                <a:ea typeface="Calibri"/>
                <a:cs typeface="Calibri"/>
                <a:sym typeface="Calibri"/>
              </a:endParaRPr>
            </a:p>
          </p:txBody>
        </p:sp>
      </p:grpSp>
      <p:pic>
        <p:nvPicPr>
          <p:cNvPr id="269" name="Google Shape;269;p27"/>
          <p:cNvPicPr preferRelativeResize="0"/>
          <p:nvPr/>
        </p:nvPicPr>
        <p:blipFill rotWithShape="1">
          <a:blip r:embed="rId5">
            <a:alphaModFix/>
          </a:blip>
          <a:srcRect b="0" l="0" r="0" t="0"/>
          <a:stretch/>
        </p:blipFill>
        <p:spPr>
          <a:xfrm>
            <a:off x="202805" y="2882674"/>
            <a:ext cx="2437395" cy="3106591"/>
          </a:xfrm>
          <a:prstGeom prst="rect">
            <a:avLst/>
          </a:prstGeom>
          <a:noFill/>
          <a:ln>
            <a:noFill/>
          </a:ln>
        </p:spPr>
      </p:pic>
      <p:sp>
        <p:nvSpPr>
          <p:cNvPr id="270" name="Google Shape;270;p27"/>
          <p:cNvSpPr txBox="1"/>
          <p:nvPr>
            <p:ph type="title"/>
          </p:nvPr>
        </p:nvSpPr>
        <p:spPr>
          <a:xfrm>
            <a:off x="378312" y="43635"/>
            <a:ext cx="8689009" cy="93821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800"/>
              <a:buFont typeface="Calibri"/>
              <a:buNone/>
            </a:pPr>
            <a:r>
              <a:rPr lang="it-IT">
                <a:solidFill>
                  <a:srgbClr val="002060"/>
                </a:solidFill>
              </a:rPr>
              <a:t>Competenze trasversali e competenze orientative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pic>
        <p:nvPicPr>
          <p:cNvPr descr="Risultati immagini per unione" id="276" name="Google Shape;276;p28"/>
          <p:cNvPicPr preferRelativeResize="0"/>
          <p:nvPr/>
        </p:nvPicPr>
        <p:blipFill rotWithShape="1">
          <a:blip r:embed="rId3">
            <a:alphaModFix/>
          </a:blip>
          <a:srcRect b="0" l="0" r="0" t="0"/>
          <a:stretch/>
        </p:blipFill>
        <p:spPr>
          <a:xfrm>
            <a:off x="659220" y="1036524"/>
            <a:ext cx="7761766" cy="5174510"/>
          </a:xfrm>
          <a:prstGeom prst="rect">
            <a:avLst/>
          </a:prstGeom>
          <a:noFill/>
          <a:ln>
            <a:noFill/>
          </a:ln>
        </p:spPr>
      </p:pic>
      <p:sp>
        <p:nvSpPr>
          <p:cNvPr id="277" name="Google Shape;277;p28"/>
          <p:cNvSpPr txBox="1"/>
          <p:nvPr/>
        </p:nvSpPr>
        <p:spPr>
          <a:xfrm>
            <a:off x="6160168" y="3190834"/>
            <a:ext cx="5871411" cy="181584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it-IT" sz="2000" u="none" cap="none" strike="noStrike">
                <a:solidFill>
                  <a:srgbClr val="002060"/>
                </a:solidFill>
                <a:latin typeface="Calibri"/>
                <a:ea typeface="Calibri"/>
                <a:cs typeface="Calibri"/>
                <a:sym typeface="Calibri"/>
              </a:rPr>
              <a:t>per raccogliere, analizzare, sintetizzare e organizzare informazioni su sé stessi, sull’istruzione e sul lavoro, </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it-IT" sz="2000" u="none" cap="none" strike="noStrike">
                <a:solidFill>
                  <a:srgbClr val="002060"/>
                </a:solidFill>
                <a:latin typeface="Calibri"/>
                <a:ea typeface="Calibri"/>
                <a:cs typeface="Calibri"/>
                <a:sym typeface="Calibri"/>
              </a:rPr>
              <a:t>nonché le capacità di prendere </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it-IT" sz="2000" u="none" cap="none" strike="noStrike">
                <a:solidFill>
                  <a:srgbClr val="002060"/>
                </a:solidFill>
                <a:latin typeface="Calibri"/>
                <a:ea typeface="Calibri"/>
                <a:cs typeface="Calibri"/>
                <a:sym typeface="Calibri"/>
              </a:rPr>
              <a:t>e attuare le decisioni e le transizioni.</a:t>
            </a:r>
            <a:endParaRPr b="0" i="0" sz="140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600"/>
              <a:buFont typeface="Arial"/>
              <a:buNone/>
            </a:pPr>
            <a:r>
              <a:rPr b="0" i="0" lang="it-IT" sz="1600" u="none" cap="none" strike="noStrike">
                <a:solidFill>
                  <a:srgbClr val="002060"/>
                </a:solidFill>
                <a:latin typeface="Calibri"/>
                <a:ea typeface="Calibri"/>
                <a:cs typeface="Calibri"/>
                <a:sym typeface="Calibri"/>
              </a:rPr>
              <a:t>European Lifelong Guidance Policy Network - ELGPN - 2014</a:t>
            </a:r>
            <a:endParaRPr b="0" i="0" sz="1400" u="none" cap="none" strike="noStrike">
              <a:solidFill>
                <a:srgbClr val="000000"/>
              </a:solidFill>
              <a:latin typeface="Calibri"/>
              <a:ea typeface="Calibri"/>
              <a:cs typeface="Calibri"/>
              <a:sym typeface="Calibri"/>
            </a:endParaRPr>
          </a:p>
        </p:txBody>
      </p:sp>
      <p:sp>
        <p:nvSpPr>
          <p:cNvPr id="278" name="Google Shape;278;p28"/>
          <p:cNvSpPr/>
          <p:nvPr/>
        </p:nvSpPr>
        <p:spPr>
          <a:xfrm>
            <a:off x="0" y="1204018"/>
            <a:ext cx="6096000" cy="163121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it-IT" sz="2000" u="none" cap="none" strike="noStrike">
                <a:solidFill>
                  <a:srgbClr val="002060"/>
                </a:solidFill>
                <a:latin typeface="Calibri"/>
                <a:ea typeface="Calibri"/>
                <a:cs typeface="Calibri"/>
                <a:sym typeface="Calibri"/>
              </a:rPr>
              <a:t>Le capacità di orientamento </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it-IT" sz="2000" u="none" cap="none" strike="noStrike">
                <a:solidFill>
                  <a:srgbClr val="002060"/>
                </a:solidFill>
                <a:latin typeface="Calibri"/>
                <a:ea typeface="Calibri"/>
                <a:cs typeface="Calibri"/>
                <a:sym typeface="Calibri"/>
              </a:rPr>
              <a:t>si riferiscono a una serie di competenze </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it-IT" sz="2000" u="none" cap="none" strike="noStrike">
                <a:solidFill>
                  <a:srgbClr val="002060"/>
                </a:solidFill>
                <a:latin typeface="Calibri"/>
                <a:ea typeface="Calibri"/>
                <a:cs typeface="Calibri"/>
                <a:sym typeface="Calibri"/>
              </a:rPr>
              <a:t>che offrono </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it-IT" sz="2000" u="none" cap="none" strike="noStrike">
                <a:solidFill>
                  <a:srgbClr val="002060"/>
                </a:solidFill>
                <a:latin typeface="Calibri"/>
                <a:ea typeface="Calibri"/>
                <a:cs typeface="Calibri"/>
                <a:sym typeface="Calibri"/>
              </a:rPr>
              <a:t>ai singoli e ai gruppi </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it-IT" sz="2000" u="none" cap="none" strike="noStrike">
                <a:solidFill>
                  <a:srgbClr val="002060"/>
                </a:solidFill>
                <a:latin typeface="Calibri"/>
                <a:ea typeface="Calibri"/>
                <a:cs typeface="Calibri"/>
                <a:sym typeface="Calibri"/>
              </a:rPr>
              <a:t>delle modalità strutturate</a:t>
            </a:r>
            <a:endParaRPr b="0" i="0" sz="1400" u="none" cap="none" strike="noStrike">
              <a:solidFill>
                <a:srgbClr val="000000"/>
              </a:solidFill>
              <a:latin typeface="Calibri"/>
              <a:ea typeface="Calibri"/>
              <a:cs typeface="Calibri"/>
              <a:sym typeface="Calibri"/>
            </a:endParaRPr>
          </a:p>
        </p:txBody>
      </p:sp>
      <p:sp>
        <p:nvSpPr>
          <p:cNvPr id="279" name="Google Shape;279;p28"/>
          <p:cNvSpPr txBox="1"/>
          <p:nvPr>
            <p:ph type="title"/>
          </p:nvPr>
        </p:nvSpPr>
        <p:spPr>
          <a:xfrm>
            <a:off x="415634" y="77560"/>
            <a:ext cx="8689009" cy="93821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800"/>
              <a:buFont typeface="Calibri"/>
              <a:buNone/>
            </a:pPr>
            <a:r>
              <a:rPr lang="it-IT">
                <a:solidFill>
                  <a:srgbClr val="002060"/>
                </a:solidFill>
              </a:rPr>
              <a:t>Competenze orientative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grpSp>
        <p:nvGrpSpPr>
          <p:cNvPr id="284" name="Google Shape;284;p29"/>
          <p:cNvGrpSpPr/>
          <p:nvPr/>
        </p:nvGrpSpPr>
        <p:grpSpPr>
          <a:xfrm>
            <a:off x="702860" y="1643882"/>
            <a:ext cx="10510795" cy="5181605"/>
            <a:chOff x="2401" y="-123761"/>
            <a:chExt cx="10510795" cy="5181605"/>
          </a:xfrm>
        </p:grpSpPr>
        <p:sp>
          <p:nvSpPr>
            <p:cNvPr id="285" name="Google Shape;285;p29"/>
            <p:cNvSpPr/>
            <p:nvPr/>
          </p:nvSpPr>
          <p:spPr>
            <a:xfrm>
              <a:off x="2401" y="1337028"/>
              <a:ext cx="2851942" cy="2352256"/>
            </a:xfrm>
            <a:prstGeom prst="roundRect">
              <a:avLst>
                <a:gd fmla="val 10000" name="adj"/>
              </a:avLst>
            </a:prstGeom>
            <a:solidFill>
              <a:schemeClr val="lt1">
                <a:alpha val="89411"/>
              </a:schemeClr>
            </a:solidFill>
            <a:ln cap="flat" cmpd="sng" w="9525">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29"/>
            <p:cNvSpPr txBox="1"/>
            <p:nvPr/>
          </p:nvSpPr>
          <p:spPr>
            <a:xfrm>
              <a:off x="56533" y="1391160"/>
              <a:ext cx="2743678" cy="1739937"/>
            </a:xfrm>
            <a:prstGeom prst="rect">
              <a:avLst/>
            </a:prstGeom>
            <a:noFill/>
            <a:ln>
              <a:noFill/>
            </a:ln>
          </p:spPr>
          <p:txBody>
            <a:bodyPr anchorCtr="0" anchor="t" bIns="36175" lIns="36175" spcFirstLastPara="1" rIns="36175" wrap="square" tIns="36175">
              <a:noAutofit/>
            </a:bodyPr>
            <a:lstStyle/>
            <a:p>
              <a:pPr indent="-171450" lvl="1" marL="171450" marR="0" rtl="0" algn="l">
                <a:lnSpc>
                  <a:spcPct val="90000"/>
                </a:lnSpc>
                <a:spcBef>
                  <a:spcPts val="0"/>
                </a:spcBef>
                <a:spcAft>
                  <a:spcPts val="0"/>
                </a:spcAft>
                <a:buClr>
                  <a:srgbClr val="002060"/>
                </a:buClr>
                <a:buSzPts val="1900"/>
                <a:buFont typeface="Calibri"/>
                <a:buChar char="•"/>
              </a:pPr>
              <a:r>
                <a:rPr b="0" i="0" lang="it-IT" sz="1900" u="none" cap="none" strike="noStrike">
                  <a:solidFill>
                    <a:srgbClr val="002060"/>
                  </a:solidFill>
                  <a:latin typeface="Calibri"/>
                  <a:ea typeface="Calibri"/>
                  <a:cs typeface="Calibri"/>
                  <a:sym typeface="Calibri"/>
                </a:rPr>
                <a:t>Immagine di sé, preferenze ed interessi, relazioni con gli altri ed il contesto, fronteggiare cambiamenti e sviluppare strategie…</a:t>
              </a:r>
              <a:endParaRPr b="0" i="0" sz="1400" u="none" cap="none" strike="noStrike">
                <a:solidFill>
                  <a:srgbClr val="000000"/>
                </a:solidFill>
                <a:latin typeface="Arial"/>
                <a:ea typeface="Arial"/>
                <a:cs typeface="Arial"/>
                <a:sym typeface="Arial"/>
              </a:endParaRPr>
            </a:p>
          </p:txBody>
        </p:sp>
        <p:sp>
          <p:nvSpPr>
            <p:cNvPr id="287" name="Google Shape;287;p29"/>
            <p:cNvSpPr/>
            <p:nvPr/>
          </p:nvSpPr>
          <p:spPr>
            <a:xfrm>
              <a:off x="1596123" y="1864959"/>
              <a:ext cx="3192885" cy="3192885"/>
            </a:xfrm>
            <a:custGeom>
              <a:rect b="b" l="l" r="r" t="t"/>
              <a:pathLst>
                <a:path extrusionOk="0" h="120000" w="120000">
                  <a:moveTo>
                    <a:pt x="10123" y="88325"/>
                  </a:moveTo>
                  <a:lnTo>
                    <a:pt x="13570" y="86367"/>
                  </a:lnTo>
                  <a:lnTo>
                    <a:pt x="13570" y="86367"/>
                  </a:lnTo>
                  <a:cubicBezTo>
                    <a:pt x="22479" y="102056"/>
                    <a:pt x="38709" y="112184"/>
                    <a:pt x="56716" y="113294"/>
                  </a:cubicBezTo>
                  <a:cubicBezTo>
                    <a:pt x="74724" y="114403"/>
                    <a:pt x="92074" y="106344"/>
                    <a:pt x="102842" y="91868"/>
                  </a:cubicBezTo>
                  <a:lnTo>
                    <a:pt x="100557" y="90570"/>
                  </a:lnTo>
                  <a:lnTo>
                    <a:pt x="108153" y="87346"/>
                  </a:lnTo>
                  <a:lnTo>
                    <a:pt x="108598" y="95137"/>
                  </a:lnTo>
                  <a:lnTo>
                    <a:pt x="106313" y="93839"/>
                  </a:lnTo>
                  <a:lnTo>
                    <a:pt x="106313" y="93839"/>
                  </a:lnTo>
                  <a:cubicBezTo>
                    <a:pt x="94828" y="109558"/>
                    <a:pt x="76153" y="118378"/>
                    <a:pt x="56717" y="117264"/>
                  </a:cubicBezTo>
                  <a:cubicBezTo>
                    <a:pt x="37281" y="116150"/>
                    <a:pt x="19737" y="105253"/>
                    <a:pt x="10123" y="88325"/>
                  </a:cubicBezTo>
                  <a:close/>
                </a:path>
              </a:pathLst>
            </a:custGeom>
            <a:gradFill>
              <a:gsLst>
                <a:gs pos="0">
                  <a:srgbClr val="F08B54"/>
                </a:gs>
                <a:gs pos="50000">
                  <a:srgbClr val="F67A26"/>
                </a:gs>
                <a:gs pos="100000">
                  <a:srgbClr val="E36A1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29"/>
            <p:cNvSpPr/>
            <p:nvPr/>
          </p:nvSpPr>
          <p:spPr>
            <a:xfrm>
              <a:off x="636166" y="3185230"/>
              <a:ext cx="2535059" cy="1008109"/>
            </a:xfrm>
            <a:prstGeom prst="roundRect">
              <a:avLst>
                <a:gd fmla="val 10000" name="adj"/>
              </a:avLst>
            </a:prstGeom>
            <a:gradFill>
              <a:gsLst>
                <a:gs pos="0">
                  <a:srgbClr val="F08B54"/>
                </a:gs>
                <a:gs pos="50000">
                  <a:srgbClr val="F67A26"/>
                </a:gs>
                <a:gs pos="100000">
                  <a:srgbClr val="E36A1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29"/>
            <p:cNvSpPr txBox="1"/>
            <p:nvPr/>
          </p:nvSpPr>
          <p:spPr>
            <a:xfrm>
              <a:off x="665693" y="3214757"/>
              <a:ext cx="2476005" cy="949055"/>
            </a:xfrm>
            <a:prstGeom prst="rect">
              <a:avLst/>
            </a:prstGeom>
            <a:noFill/>
            <a:ln>
              <a:noFill/>
            </a:ln>
          </p:spPr>
          <p:txBody>
            <a:bodyPr anchorCtr="0" anchor="ctr" bIns="39350" lIns="59050" spcFirstLastPara="1" rIns="59050" wrap="square" tIns="39350">
              <a:noAutofit/>
            </a:bodyPr>
            <a:lstStyle/>
            <a:p>
              <a:pPr indent="0" lvl="0" marL="0" marR="0" rtl="0" algn="ctr">
                <a:lnSpc>
                  <a:spcPct val="90000"/>
                </a:lnSpc>
                <a:spcBef>
                  <a:spcPts val="0"/>
                </a:spcBef>
                <a:spcAft>
                  <a:spcPts val="0"/>
                </a:spcAft>
                <a:buClr>
                  <a:schemeClr val="lt1"/>
                </a:buClr>
                <a:buSzPts val="3100"/>
                <a:buFont typeface="Calibri"/>
                <a:buNone/>
              </a:pPr>
              <a:r>
                <a:rPr b="0" i="0" lang="it-IT" sz="3100" u="none" cap="none" strike="noStrike">
                  <a:solidFill>
                    <a:schemeClr val="lt1"/>
                  </a:solidFill>
                  <a:latin typeface="Calibri"/>
                  <a:ea typeface="Calibri"/>
                  <a:cs typeface="Calibri"/>
                  <a:sym typeface="Calibri"/>
                </a:rPr>
                <a:t>Personal management</a:t>
              </a:r>
              <a:endParaRPr b="0" i="0" sz="1400" u="none" cap="none" strike="noStrike">
                <a:solidFill>
                  <a:srgbClr val="000000"/>
                </a:solidFill>
                <a:latin typeface="Arial"/>
                <a:ea typeface="Arial"/>
                <a:cs typeface="Arial"/>
                <a:sym typeface="Arial"/>
              </a:endParaRPr>
            </a:p>
          </p:txBody>
        </p:sp>
        <p:sp>
          <p:nvSpPr>
            <p:cNvPr id="290" name="Google Shape;290;p29"/>
            <p:cNvSpPr/>
            <p:nvPr/>
          </p:nvSpPr>
          <p:spPr>
            <a:xfrm>
              <a:off x="3673387" y="1337028"/>
              <a:ext cx="2851942" cy="2352256"/>
            </a:xfrm>
            <a:prstGeom prst="roundRect">
              <a:avLst>
                <a:gd fmla="val 10000" name="adj"/>
              </a:avLst>
            </a:prstGeom>
            <a:solidFill>
              <a:schemeClr val="lt1">
                <a:alpha val="89411"/>
              </a:schemeClr>
            </a:solidFill>
            <a:ln cap="flat" cmpd="sng" w="9525">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29"/>
            <p:cNvSpPr txBox="1"/>
            <p:nvPr/>
          </p:nvSpPr>
          <p:spPr>
            <a:xfrm>
              <a:off x="3727519" y="1895215"/>
              <a:ext cx="2743678" cy="1739937"/>
            </a:xfrm>
            <a:prstGeom prst="rect">
              <a:avLst/>
            </a:prstGeom>
            <a:noFill/>
            <a:ln>
              <a:noFill/>
            </a:ln>
          </p:spPr>
          <p:txBody>
            <a:bodyPr anchorCtr="0" anchor="t" bIns="36175" lIns="36175" spcFirstLastPara="1" rIns="36175" wrap="square" tIns="36175">
              <a:noAutofit/>
            </a:bodyPr>
            <a:lstStyle/>
            <a:p>
              <a:pPr indent="-171450" lvl="1" marL="171450" marR="0" rtl="0" algn="l">
                <a:lnSpc>
                  <a:spcPct val="90000"/>
                </a:lnSpc>
                <a:spcBef>
                  <a:spcPts val="0"/>
                </a:spcBef>
                <a:spcAft>
                  <a:spcPts val="0"/>
                </a:spcAft>
                <a:buClr>
                  <a:srgbClr val="002060"/>
                </a:buClr>
                <a:buSzPts val="1900"/>
                <a:buFont typeface="Calibri"/>
                <a:buChar char="•"/>
              </a:pPr>
              <a:r>
                <a:rPr b="0" i="0" lang="it-IT" sz="1900" u="none" cap="none" strike="noStrike">
                  <a:solidFill>
                    <a:srgbClr val="002060"/>
                  </a:solidFill>
                  <a:latin typeface="Calibri"/>
                  <a:ea typeface="Calibri"/>
                  <a:cs typeface="Calibri"/>
                  <a:sym typeface="Calibri"/>
                </a:rPr>
                <a:t>Cercare informazioni, Progettare, stabilire obiettivi, valutare e pianificare…</a:t>
              </a:r>
              <a:endParaRPr b="0" i="0" sz="1400" u="none" cap="none" strike="noStrike">
                <a:solidFill>
                  <a:srgbClr val="000000"/>
                </a:solidFill>
                <a:latin typeface="Arial"/>
                <a:ea typeface="Arial"/>
                <a:cs typeface="Arial"/>
                <a:sym typeface="Arial"/>
              </a:endParaRPr>
            </a:p>
          </p:txBody>
        </p:sp>
        <p:sp>
          <p:nvSpPr>
            <p:cNvPr id="292" name="Google Shape;292;p29"/>
            <p:cNvSpPr/>
            <p:nvPr/>
          </p:nvSpPr>
          <p:spPr>
            <a:xfrm>
              <a:off x="5243343" y="-123761"/>
              <a:ext cx="3557300" cy="3557300"/>
            </a:xfrm>
            <a:custGeom>
              <a:rect b="b" l="l" r="r" t="t"/>
              <a:pathLst>
                <a:path extrusionOk="0" h="120000" w="120000">
                  <a:moveTo>
                    <a:pt x="9889" y="31542"/>
                  </a:moveTo>
                  <a:lnTo>
                    <a:pt x="9889" y="31542"/>
                  </a:lnTo>
                  <a:cubicBezTo>
                    <a:pt x="19609" y="14426"/>
                    <a:pt x="37393" y="3455"/>
                    <a:pt x="57052" y="2448"/>
                  </a:cubicBezTo>
                  <a:cubicBezTo>
                    <a:pt x="76710" y="1441"/>
                    <a:pt x="95522" y="10537"/>
                    <a:pt x="106940" y="26570"/>
                  </a:cubicBezTo>
                  <a:lnTo>
                    <a:pt x="108995" y="25404"/>
                  </a:lnTo>
                  <a:lnTo>
                    <a:pt x="108565" y="32421"/>
                  </a:lnTo>
                  <a:lnTo>
                    <a:pt x="101776" y="29503"/>
                  </a:lnTo>
                  <a:lnTo>
                    <a:pt x="103830" y="28337"/>
                  </a:lnTo>
                  <a:lnTo>
                    <a:pt x="103830" y="28337"/>
                  </a:lnTo>
                  <a:cubicBezTo>
                    <a:pt x="93053" y="13418"/>
                    <a:pt x="75428" y="5006"/>
                    <a:pt x="57051" y="6010"/>
                  </a:cubicBezTo>
                  <a:cubicBezTo>
                    <a:pt x="38674" y="7013"/>
                    <a:pt x="22070" y="17295"/>
                    <a:pt x="12982" y="33299"/>
                  </a:cubicBezTo>
                  <a:close/>
                </a:path>
              </a:pathLst>
            </a:custGeom>
            <a:gradFill>
              <a:gsLst>
                <a:gs pos="0">
                  <a:srgbClr val="AFAFAF"/>
                </a:gs>
                <a:gs pos="50000">
                  <a:schemeClr val="accent3"/>
                </a:gs>
                <a:gs pos="100000">
                  <a:srgbClr val="919191"/>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29"/>
            <p:cNvSpPr/>
            <p:nvPr/>
          </p:nvSpPr>
          <p:spPr>
            <a:xfrm>
              <a:off x="4307152" y="832974"/>
              <a:ext cx="2535059" cy="1008109"/>
            </a:xfrm>
            <a:prstGeom prst="roundRect">
              <a:avLst>
                <a:gd fmla="val 10000" name="adj"/>
              </a:avLst>
            </a:prstGeom>
            <a:gradFill>
              <a:gsLst>
                <a:gs pos="0">
                  <a:srgbClr val="AFAFAF"/>
                </a:gs>
                <a:gs pos="50000">
                  <a:schemeClr val="accent3"/>
                </a:gs>
                <a:gs pos="100000">
                  <a:srgbClr val="919191"/>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29"/>
            <p:cNvSpPr txBox="1"/>
            <p:nvPr/>
          </p:nvSpPr>
          <p:spPr>
            <a:xfrm>
              <a:off x="4336679" y="862501"/>
              <a:ext cx="2476005" cy="949055"/>
            </a:xfrm>
            <a:prstGeom prst="rect">
              <a:avLst/>
            </a:prstGeom>
            <a:noFill/>
            <a:ln>
              <a:noFill/>
            </a:ln>
          </p:spPr>
          <p:txBody>
            <a:bodyPr anchorCtr="0" anchor="ctr" bIns="39350" lIns="59050" spcFirstLastPara="1" rIns="59050" wrap="square" tIns="39350">
              <a:noAutofit/>
            </a:bodyPr>
            <a:lstStyle/>
            <a:p>
              <a:pPr indent="0" lvl="0" marL="0" marR="0" rtl="0" algn="ctr">
                <a:lnSpc>
                  <a:spcPct val="90000"/>
                </a:lnSpc>
                <a:spcBef>
                  <a:spcPts val="0"/>
                </a:spcBef>
                <a:spcAft>
                  <a:spcPts val="0"/>
                </a:spcAft>
                <a:buClr>
                  <a:schemeClr val="lt1"/>
                </a:buClr>
                <a:buSzPts val="3100"/>
                <a:buFont typeface="Calibri"/>
                <a:buNone/>
              </a:pPr>
              <a:r>
                <a:rPr b="0" i="0" lang="it-IT" sz="3100" u="none" cap="none" strike="noStrike">
                  <a:solidFill>
                    <a:schemeClr val="lt1"/>
                  </a:solidFill>
                  <a:latin typeface="Calibri"/>
                  <a:ea typeface="Calibri"/>
                  <a:cs typeface="Calibri"/>
                  <a:sym typeface="Calibri"/>
                </a:rPr>
                <a:t>Exploring learning</a:t>
              </a:r>
              <a:endParaRPr b="0" i="0" sz="3100" u="none" cap="none" strike="noStrike">
                <a:solidFill>
                  <a:schemeClr val="lt1"/>
                </a:solidFill>
                <a:latin typeface="Calibri"/>
                <a:ea typeface="Calibri"/>
                <a:cs typeface="Calibri"/>
                <a:sym typeface="Calibri"/>
              </a:endParaRPr>
            </a:p>
          </p:txBody>
        </p:sp>
        <p:sp>
          <p:nvSpPr>
            <p:cNvPr id="295" name="Google Shape;295;p29"/>
            <p:cNvSpPr/>
            <p:nvPr/>
          </p:nvSpPr>
          <p:spPr>
            <a:xfrm>
              <a:off x="7344372" y="1337028"/>
              <a:ext cx="2851942" cy="2352256"/>
            </a:xfrm>
            <a:prstGeom prst="roundRect">
              <a:avLst>
                <a:gd fmla="val 10000" name="adj"/>
              </a:avLst>
            </a:prstGeom>
            <a:solidFill>
              <a:schemeClr val="lt1">
                <a:alpha val="89411"/>
              </a:schemeClr>
            </a:solidFill>
            <a:ln cap="flat" cmpd="sng" w="9525">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29"/>
            <p:cNvSpPr txBox="1"/>
            <p:nvPr/>
          </p:nvSpPr>
          <p:spPr>
            <a:xfrm>
              <a:off x="7398504" y="1391160"/>
              <a:ext cx="2743678" cy="1739937"/>
            </a:xfrm>
            <a:prstGeom prst="rect">
              <a:avLst/>
            </a:prstGeom>
            <a:noFill/>
            <a:ln>
              <a:noFill/>
            </a:ln>
          </p:spPr>
          <p:txBody>
            <a:bodyPr anchorCtr="0" anchor="t" bIns="36175" lIns="36175" spcFirstLastPara="1" rIns="36175" wrap="square" tIns="36175">
              <a:noAutofit/>
            </a:bodyPr>
            <a:lstStyle/>
            <a:p>
              <a:pPr indent="-171450" lvl="1" marL="171450" marR="0" rtl="0" algn="l">
                <a:lnSpc>
                  <a:spcPct val="90000"/>
                </a:lnSpc>
                <a:spcBef>
                  <a:spcPts val="0"/>
                </a:spcBef>
                <a:spcAft>
                  <a:spcPts val="0"/>
                </a:spcAft>
                <a:buClr>
                  <a:srgbClr val="002060"/>
                </a:buClr>
                <a:buSzPts val="1900"/>
                <a:buFont typeface="Calibri"/>
                <a:buChar char="•"/>
              </a:pPr>
              <a:r>
                <a:rPr b="0" i="0" lang="it-IT" sz="1900" u="none" cap="none" strike="noStrike">
                  <a:solidFill>
                    <a:srgbClr val="002060"/>
                  </a:solidFill>
                  <a:latin typeface="Calibri"/>
                  <a:ea typeface="Calibri"/>
                  <a:cs typeface="Calibri"/>
                  <a:sym typeface="Calibri"/>
                </a:rPr>
                <a:t>Decidere, scegliere, stabilire priorità, comprendere la propria motivazione…</a:t>
              </a:r>
              <a:endParaRPr b="0" i="0" sz="1400" u="none" cap="none" strike="noStrike">
                <a:solidFill>
                  <a:srgbClr val="000000"/>
                </a:solidFill>
                <a:latin typeface="Arial"/>
                <a:ea typeface="Arial"/>
                <a:cs typeface="Arial"/>
                <a:sym typeface="Arial"/>
              </a:endParaRPr>
            </a:p>
          </p:txBody>
        </p:sp>
        <p:sp>
          <p:nvSpPr>
            <p:cNvPr id="297" name="Google Shape;297;p29"/>
            <p:cNvSpPr/>
            <p:nvPr/>
          </p:nvSpPr>
          <p:spPr>
            <a:xfrm>
              <a:off x="7978137" y="3185230"/>
              <a:ext cx="2535059" cy="1008109"/>
            </a:xfrm>
            <a:prstGeom prst="roundRect">
              <a:avLst>
                <a:gd fmla="val 10000" name="adj"/>
              </a:avLst>
            </a:prstGeom>
            <a:gradFill>
              <a:gsLst>
                <a:gs pos="0">
                  <a:srgbClr val="FFC647"/>
                </a:gs>
                <a:gs pos="50000">
                  <a:srgbClr val="FFC600"/>
                </a:gs>
                <a:gs pos="100000">
                  <a:srgbClr val="E3B40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29"/>
            <p:cNvSpPr txBox="1"/>
            <p:nvPr/>
          </p:nvSpPr>
          <p:spPr>
            <a:xfrm>
              <a:off x="8007664" y="3214757"/>
              <a:ext cx="2476005" cy="949055"/>
            </a:xfrm>
            <a:prstGeom prst="rect">
              <a:avLst/>
            </a:prstGeom>
            <a:noFill/>
            <a:ln>
              <a:noFill/>
            </a:ln>
          </p:spPr>
          <p:txBody>
            <a:bodyPr anchorCtr="0" anchor="ctr" bIns="39350" lIns="59050" spcFirstLastPara="1" rIns="59050" wrap="square" tIns="39350">
              <a:noAutofit/>
            </a:bodyPr>
            <a:lstStyle/>
            <a:p>
              <a:pPr indent="0" lvl="0" marL="0" marR="0" rtl="0" algn="ctr">
                <a:lnSpc>
                  <a:spcPct val="90000"/>
                </a:lnSpc>
                <a:spcBef>
                  <a:spcPts val="0"/>
                </a:spcBef>
                <a:spcAft>
                  <a:spcPts val="0"/>
                </a:spcAft>
                <a:buClr>
                  <a:schemeClr val="lt1"/>
                </a:buClr>
                <a:buSzPts val="3100"/>
                <a:buFont typeface="Calibri"/>
                <a:buNone/>
              </a:pPr>
              <a:r>
                <a:rPr b="0" i="0" lang="it-IT" sz="3100" u="none" cap="none" strike="noStrike">
                  <a:solidFill>
                    <a:schemeClr val="lt1"/>
                  </a:solidFill>
                  <a:latin typeface="Calibri"/>
                  <a:ea typeface="Calibri"/>
                  <a:cs typeface="Calibri"/>
                  <a:sym typeface="Calibri"/>
                </a:rPr>
                <a:t>Life/work building</a:t>
              </a:r>
              <a:endParaRPr b="0" i="0" sz="1400" u="none" cap="none" strike="noStrike">
                <a:solidFill>
                  <a:srgbClr val="000000"/>
                </a:solidFill>
                <a:latin typeface="Arial"/>
                <a:ea typeface="Arial"/>
                <a:cs typeface="Arial"/>
                <a:sym typeface="Arial"/>
              </a:endParaRPr>
            </a:p>
          </p:txBody>
        </p:sp>
      </p:grpSp>
      <p:sp>
        <p:nvSpPr>
          <p:cNvPr id="299" name="Google Shape;299;p29"/>
          <p:cNvSpPr/>
          <p:nvPr/>
        </p:nvSpPr>
        <p:spPr>
          <a:xfrm>
            <a:off x="445676" y="1091488"/>
            <a:ext cx="7290778"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it-IT" sz="1800" u="none" cap="none" strike="noStrike">
                <a:solidFill>
                  <a:srgbClr val="002060"/>
                </a:solidFill>
                <a:latin typeface="Calibri"/>
                <a:ea typeface="Calibri"/>
                <a:cs typeface="Calibri"/>
                <a:sym typeface="Calibri"/>
              </a:rPr>
              <a:t>Framework CMS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it-IT" sz="1800" u="none" cap="none" strike="noStrike">
                <a:solidFill>
                  <a:srgbClr val="002060"/>
                </a:solidFill>
                <a:latin typeface="Calibri"/>
                <a:ea typeface="Calibri"/>
                <a:cs typeface="Calibri"/>
                <a:sym typeface="Calibri"/>
              </a:rPr>
              <a:t>competenze per la gestione del progetto formativo e professionale </a:t>
            </a:r>
            <a:endParaRPr b="0" i="0" sz="1800" u="none" cap="none" strike="noStrike">
              <a:solidFill>
                <a:schemeClr val="dk1"/>
              </a:solidFill>
              <a:latin typeface="Calibri"/>
              <a:ea typeface="Calibri"/>
              <a:cs typeface="Calibri"/>
              <a:sym typeface="Calibri"/>
            </a:endParaRPr>
          </a:p>
        </p:txBody>
      </p:sp>
      <p:sp>
        <p:nvSpPr>
          <p:cNvPr id="300" name="Google Shape;300;p29"/>
          <p:cNvSpPr/>
          <p:nvPr/>
        </p:nvSpPr>
        <p:spPr>
          <a:xfrm>
            <a:off x="2837233" y="6356350"/>
            <a:ext cx="8378825" cy="246221"/>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Calibri"/>
                <a:ea typeface="Calibri"/>
                <a:cs typeface="Calibri"/>
                <a:sym typeface="Calibri"/>
              </a:rPr>
              <a:t>Adatt. Da R.G.Sultana, Learning CMS in Europe: a critical review (2011)</a:t>
            </a:r>
            <a:endParaRPr b="0" i="0" sz="1200" u="none" cap="none" strike="noStrike">
              <a:solidFill>
                <a:schemeClr val="dk1"/>
              </a:solidFill>
              <a:latin typeface="Calibri"/>
              <a:ea typeface="Calibri"/>
              <a:cs typeface="Calibri"/>
              <a:sym typeface="Calibri"/>
            </a:endParaRPr>
          </a:p>
        </p:txBody>
      </p:sp>
      <p:sp>
        <p:nvSpPr>
          <p:cNvPr id="301" name="Google Shape;301;p29"/>
          <p:cNvSpPr txBox="1"/>
          <p:nvPr/>
        </p:nvSpPr>
        <p:spPr>
          <a:xfrm>
            <a:off x="415634" y="77560"/>
            <a:ext cx="8689009" cy="93821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2060"/>
              </a:buClr>
              <a:buSzPts val="2800"/>
              <a:buFont typeface="Calibri"/>
              <a:buNone/>
            </a:pPr>
            <a:r>
              <a:rPr b="1" i="0" lang="it-IT" sz="2800" u="none" cap="none" strike="noStrike">
                <a:solidFill>
                  <a:srgbClr val="002060"/>
                </a:solidFill>
                <a:latin typeface="Calibri"/>
                <a:ea typeface="Calibri"/>
                <a:cs typeface="Calibri"/>
                <a:sym typeface="Calibri"/>
              </a:rPr>
              <a:t>Competenze orientative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30"/>
          <p:cNvSpPr/>
          <p:nvPr/>
        </p:nvSpPr>
        <p:spPr>
          <a:xfrm>
            <a:off x="14888" y="668"/>
            <a:ext cx="11385961" cy="65454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it-IT" sz="2800" u="none" cap="none" strike="noStrike">
                <a:solidFill>
                  <a:srgbClr val="002060"/>
                </a:solidFill>
                <a:latin typeface="Calibri"/>
                <a:ea typeface="Calibri"/>
                <a:cs typeface="Calibri"/>
                <a:sym typeface="Calibri"/>
              </a:rPr>
              <a:t>LA MIA ESPERIENZA PCTO: riflessione sulle competenze orientative</a:t>
            </a:r>
            <a:endParaRPr b="0" i="0" sz="1400" u="none" cap="none" strike="noStrike">
              <a:solidFill>
                <a:srgbClr val="000000"/>
              </a:solidFill>
              <a:latin typeface="Arial"/>
              <a:ea typeface="Arial"/>
              <a:cs typeface="Arial"/>
              <a:sym typeface="Arial"/>
            </a:endParaRPr>
          </a:p>
        </p:txBody>
      </p:sp>
      <p:pic>
        <p:nvPicPr>
          <p:cNvPr id="308" name="Google Shape;308;p30"/>
          <p:cNvPicPr preferRelativeResize="0"/>
          <p:nvPr/>
        </p:nvPicPr>
        <p:blipFill rotWithShape="1">
          <a:blip r:embed="rId3">
            <a:alphaModFix/>
          </a:blip>
          <a:srcRect b="0" l="0" r="0" t="0"/>
          <a:stretch/>
        </p:blipFill>
        <p:spPr>
          <a:xfrm>
            <a:off x="187875" y="1133525"/>
            <a:ext cx="8907672" cy="5512391"/>
          </a:xfrm>
          <a:prstGeom prst="rect">
            <a:avLst/>
          </a:prstGeom>
          <a:noFill/>
          <a:ln>
            <a:noFill/>
          </a:ln>
        </p:spPr>
      </p:pic>
      <p:sp>
        <p:nvSpPr>
          <p:cNvPr id="309" name="Google Shape;309;p30"/>
          <p:cNvSpPr/>
          <p:nvPr/>
        </p:nvSpPr>
        <p:spPr>
          <a:xfrm>
            <a:off x="9095547" y="650826"/>
            <a:ext cx="2908578" cy="4989171"/>
          </a:xfrm>
          <a:prstGeom prst="rect">
            <a:avLst/>
          </a:prstGeom>
          <a:solidFill>
            <a:srgbClr val="92D050"/>
          </a:solidFill>
          <a:ln cap="flat" cmpd="sng" w="12700">
            <a:solidFill>
              <a:schemeClr val="accent1"/>
            </a:solidFill>
            <a:prstDash val="solid"/>
            <a:miter lim="800000"/>
            <a:headEnd len="sm" w="sm" type="none"/>
            <a:tailEnd len="sm" w="sm" type="none"/>
          </a:ln>
        </p:spPr>
        <p:txBody>
          <a:bodyPr anchorCtr="0" anchor="t" bIns="47300" lIns="94600" spcFirstLastPara="1" rIns="94600" wrap="square" tIns="47300">
            <a:no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2060"/>
                </a:solidFill>
                <a:latin typeface="Calibri"/>
                <a:ea typeface="Calibri"/>
                <a:cs typeface="Calibri"/>
                <a:sym typeface="Calibri"/>
              </a:rPr>
              <a:t>In questa figura sono riportate alcune competenze orientative, utili per lo sviluppo del percorso di istruzione, formazione e lavoro.</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2060"/>
                </a:solidFill>
                <a:latin typeface="Calibri"/>
                <a:ea typeface="Calibri"/>
                <a:cs typeface="Calibri"/>
                <a:sym typeface="Calibri"/>
              </a:rPr>
              <a:t>Allenati a monitorare i tuoi cambiamenti e le tue acquisizioni, nel progettare le tue esplorazioni nel mondo della formazione e del lavoro.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it-IT" sz="1600" u="none" cap="none" strike="noStrike">
                <a:solidFill>
                  <a:srgbClr val="002060"/>
                </a:solidFill>
                <a:latin typeface="Calibri"/>
                <a:ea typeface="Calibri"/>
                <a:cs typeface="Calibri"/>
                <a:sym typeface="Calibri"/>
              </a:rPr>
              <a:t>Rispetto all’esperienza PCTO, prova a chiederti:</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2060"/>
              </a:buClr>
              <a:buSzPts val="1600"/>
              <a:buFont typeface="Noto Sans Symbols"/>
              <a:buChar char="▪"/>
            </a:pPr>
            <a:r>
              <a:rPr b="0" i="0" lang="it-IT" sz="1600" u="none" cap="none" strike="noStrike">
                <a:solidFill>
                  <a:srgbClr val="002060"/>
                </a:solidFill>
                <a:latin typeface="Calibri"/>
                <a:ea typeface="Calibri"/>
                <a:cs typeface="Calibri"/>
                <a:sym typeface="Calibri"/>
              </a:rPr>
              <a:t>Ora so qualcosa di più sui miei interessi?</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2060"/>
              </a:buClr>
              <a:buSzPts val="1600"/>
              <a:buFont typeface="Noto Sans Symbols"/>
              <a:buChar char="▪"/>
            </a:pPr>
            <a:r>
              <a:rPr b="0" i="0" lang="it-IT" sz="1600" u="none" cap="none" strike="noStrike">
                <a:solidFill>
                  <a:srgbClr val="002060"/>
                </a:solidFill>
                <a:latin typeface="Calibri"/>
                <a:ea typeface="Calibri"/>
                <a:cs typeface="Calibri"/>
                <a:sym typeface="Calibri"/>
              </a:rPr>
              <a:t>So meglio ciò che mi piace o non mi piace?</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2060"/>
              </a:buClr>
              <a:buSzPts val="1600"/>
              <a:buFont typeface="Noto Sans Symbols"/>
              <a:buChar char="▪"/>
            </a:pPr>
            <a:r>
              <a:rPr b="0" i="0" lang="it-IT" sz="1600" u="none" cap="none" strike="noStrike">
                <a:solidFill>
                  <a:srgbClr val="002060"/>
                </a:solidFill>
                <a:latin typeface="Calibri"/>
                <a:ea typeface="Calibri"/>
                <a:cs typeface="Calibri"/>
                <a:sym typeface="Calibri"/>
              </a:rPr>
              <a:t>C’è qualcosa che ho fatto che mi ha interessato davvero?</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2060"/>
              </a:buClr>
              <a:buSzPts val="1600"/>
              <a:buFont typeface="Noto Sans Symbols"/>
              <a:buChar char="▪"/>
            </a:pPr>
            <a:r>
              <a:rPr b="0" i="0" lang="it-IT" sz="1600" u="none" cap="none" strike="noStrike">
                <a:solidFill>
                  <a:srgbClr val="002060"/>
                </a:solidFill>
                <a:latin typeface="Calibri"/>
                <a:ea typeface="Calibri"/>
                <a:cs typeface="Calibri"/>
                <a:sym typeface="Calibri"/>
              </a:rPr>
              <a:t>Qualcosa di ciò che ho fatto ha a che fare con il futuro che vorrei per me?</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grpSp>
        <p:nvGrpSpPr>
          <p:cNvPr id="314" name="Google Shape;314;p31"/>
          <p:cNvGrpSpPr/>
          <p:nvPr/>
        </p:nvGrpSpPr>
        <p:grpSpPr>
          <a:xfrm>
            <a:off x="3826532" y="1835524"/>
            <a:ext cx="4736786" cy="4713596"/>
            <a:chOff x="1414871" y="62915"/>
            <a:chExt cx="4736786" cy="4713596"/>
          </a:xfrm>
        </p:grpSpPr>
        <p:sp>
          <p:nvSpPr>
            <p:cNvPr id="315" name="Google Shape;315;p31"/>
            <p:cNvSpPr/>
            <p:nvPr/>
          </p:nvSpPr>
          <p:spPr>
            <a:xfrm>
              <a:off x="1834323" y="314579"/>
              <a:ext cx="4065335" cy="4065335"/>
            </a:xfrm>
            <a:prstGeom prst="pie">
              <a:avLst>
                <a:gd fmla="val 16200000" name="adj1"/>
                <a:gd fmla="val 1800000" name="adj2"/>
              </a:avLst>
            </a:prstGeom>
            <a:solidFill>
              <a:srgbClr val="FF6600"/>
            </a:solidFill>
            <a:ln cap="flat" cmpd="sng" w="12700">
              <a:solidFill>
                <a:srgbClr val="FF660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31"/>
            <p:cNvSpPr txBox="1"/>
            <p:nvPr/>
          </p:nvSpPr>
          <p:spPr>
            <a:xfrm>
              <a:off x="3976851" y="1176043"/>
              <a:ext cx="1451905" cy="1209921"/>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chemeClr val="lt1"/>
                </a:buClr>
                <a:buSzPts val="1700"/>
                <a:buFont typeface="Calibri"/>
                <a:buNone/>
              </a:pPr>
              <a:r>
                <a:rPr b="1" i="0" lang="it-IT" sz="1700" u="none" cap="none" strike="noStrike">
                  <a:solidFill>
                    <a:schemeClr val="lt1"/>
                  </a:solidFill>
                  <a:latin typeface="Calibri"/>
                  <a:ea typeface="Calibri"/>
                  <a:cs typeface="Calibri"/>
                  <a:sym typeface="Calibri"/>
                </a:rPr>
                <a:t>Collegamento a competenze specifiche e trasversali</a:t>
              </a:r>
              <a:endParaRPr b="0" i="0" sz="1400" u="none" cap="none" strike="noStrike">
                <a:solidFill>
                  <a:srgbClr val="000000"/>
                </a:solidFill>
                <a:latin typeface="Arial"/>
                <a:ea typeface="Arial"/>
                <a:cs typeface="Arial"/>
                <a:sym typeface="Arial"/>
              </a:endParaRPr>
            </a:p>
          </p:txBody>
        </p:sp>
        <p:sp>
          <p:nvSpPr>
            <p:cNvPr id="317" name="Google Shape;317;p31"/>
            <p:cNvSpPr/>
            <p:nvPr/>
          </p:nvSpPr>
          <p:spPr>
            <a:xfrm>
              <a:off x="1750596" y="459770"/>
              <a:ext cx="4065335" cy="4065335"/>
            </a:xfrm>
            <a:prstGeom prst="pie">
              <a:avLst>
                <a:gd fmla="val 1800000" name="adj1"/>
                <a:gd fmla="val 9000000" name="adj2"/>
              </a:avLst>
            </a:prstGeom>
            <a:solidFill>
              <a:srgbClr val="00B05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31"/>
            <p:cNvSpPr txBox="1"/>
            <p:nvPr/>
          </p:nvSpPr>
          <p:spPr>
            <a:xfrm>
              <a:off x="2718533" y="3097398"/>
              <a:ext cx="2177858" cy="1064730"/>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chemeClr val="lt1"/>
                </a:buClr>
                <a:buSzPts val="1700"/>
                <a:buFont typeface="Calibri"/>
                <a:buNone/>
              </a:pPr>
              <a:r>
                <a:rPr b="1" i="0" lang="it-IT" sz="1700" u="none" cap="none" strike="noStrike">
                  <a:solidFill>
                    <a:schemeClr val="lt1"/>
                  </a:solidFill>
                  <a:latin typeface="Calibri"/>
                  <a:ea typeface="Calibri"/>
                  <a:cs typeface="Calibri"/>
                  <a:sym typeface="Calibri"/>
                </a:rPr>
                <a:t>Riflessione sul valore orientativo dell’esperienza</a:t>
              </a:r>
              <a:endParaRPr b="0" i="0" sz="1400" u="none" cap="none" strike="noStrike">
                <a:solidFill>
                  <a:srgbClr val="000000"/>
                </a:solidFill>
                <a:latin typeface="Arial"/>
                <a:ea typeface="Arial"/>
                <a:cs typeface="Arial"/>
                <a:sym typeface="Arial"/>
              </a:endParaRPr>
            </a:p>
          </p:txBody>
        </p:sp>
        <p:sp>
          <p:nvSpPr>
            <p:cNvPr id="319" name="Google Shape;319;p31"/>
            <p:cNvSpPr/>
            <p:nvPr/>
          </p:nvSpPr>
          <p:spPr>
            <a:xfrm>
              <a:off x="1666870" y="314579"/>
              <a:ext cx="4065335" cy="4065335"/>
            </a:xfrm>
            <a:prstGeom prst="pie">
              <a:avLst>
                <a:gd fmla="val 9000000" name="adj1"/>
                <a:gd fmla="val 16200000" name="adj2"/>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31"/>
            <p:cNvSpPr txBox="1"/>
            <p:nvPr/>
          </p:nvSpPr>
          <p:spPr>
            <a:xfrm>
              <a:off x="2137771" y="1176043"/>
              <a:ext cx="1451905" cy="1209921"/>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chemeClr val="lt1"/>
                </a:buClr>
                <a:buSzPts val="1700"/>
                <a:buFont typeface="Calibri"/>
                <a:buNone/>
              </a:pPr>
              <a:r>
                <a:rPr b="1" i="0" lang="it-IT" sz="1700" u="none" cap="none" strike="noStrike">
                  <a:solidFill>
                    <a:schemeClr val="lt1"/>
                  </a:solidFill>
                  <a:latin typeface="Calibri"/>
                  <a:ea typeface="Calibri"/>
                  <a:cs typeface="Calibri"/>
                  <a:sym typeface="Calibri"/>
                </a:rPr>
                <a:t>Racconto dell’esperienza</a:t>
              </a:r>
              <a:endParaRPr b="0" i="0" sz="1400" u="none" cap="none" strike="noStrike">
                <a:solidFill>
                  <a:srgbClr val="000000"/>
                </a:solidFill>
                <a:latin typeface="Arial"/>
                <a:ea typeface="Arial"/>
                <a:cs typeface="Arial"/>
                <a:sym typeface="Arial"/>
              </a:endParaRPr>
            </a:p>
          </p:txBody>
        </p:sp>
        <p:sp>
          <p:nvSpPr>
            <p:cNvPr id="321" name="Google Shape;321;p31"/>
            <p:cNvSpPr/>
            <p:nvPr/>
          </p:nvSpPr>
          <p:spPr>
            <a:xfrm>
              <a:off x="1582995" y="62915"/>
              <a:ext cx="4568662" cy="4568662"/>
            </a:xfrm>
            <a:custGeom>
              <a:rect b="b" l="l" r="r" t="t"/>
              <a:pathLst>
                <a:path extrusionOk="0" h="120000" w="12000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cubicBezTo>
                    <a:pt x="112382" y="65011"/>
                    <a:pt x="111022" y="47127"/>
                    <a:pt x="101838" y="32932"/>
                  </a:cubicBezTo>
                  <a:cubicBezTo>
                    <a:pt x="92654" y="18737"/>
                    <a:pt x="76899" y="10167"/>
                    <a:pt x="59992" y="10169"/>
                  </a:cubicBezTo>
                  <a:close/>
                </a:path>
              </a:pathLst>
            </a:custGeom>
            <a:solidFill>
              <a:srgbClr val="B3CA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31"/>
            <p:cNvSpPr/>
            <p:nvPr/>
          </p:nvSpPr>
          <p:spPr>
            <a:xfrm>
              <a:off x="1498933" y="207849"/>
              <a:ext cx="4568662" cy="4568662"/>
            </a:xfrm>
            <a:custGeom>
              <a:rect b="b" l="l" r="r" t="t"/>
              <a:pathLst>
                <a:path extrusionOk="0" h="120000" w="120000">
                  <a:moveTo>
                    <a:pt x="108435" y="87973"/>
                  </a:moveTo>
                  <a:cubicBezTo>
                    <a:pt x="98891" y="104498"/>
                    <a:pt x="81581" y="115017"/>
                    <a:pt x="62518" y="115876"/>
                  </a:cubicBezTo>
                  <a:cubicBezTo>
                    <a:pt x="43454" y="116735"/>
                    <a:pt x="25269" y="107816"/>
                    <a:pt x="14277" y="92216"/>
                  </a:cubicBezTo>
                  <a:lnTo>
                    <a:pt x="10766" y="94244"/>
                  </a:lnTo>
                  <a:lnTo>
                    <a:pt x="14207" y="86447"/>
                  </a:lnTo>
                  <a:lnTo>
                    <a:pt x="23095" y="87124"/>
                  </a:lnTo>
                  <a:lnTo>
                    <a:pt x="19585" y="89151"/>
                  </a:lnTo>
                  <a:cubicBezTo>
                    <a:pt x="29474" y="102860"/>
                    <a:pt x="45637" y="110621"/>
                    <a:pt x="62519" y="109767"/>
                  </a:cubicBezTo>
                  <a:cubicBezTo>
                    <a:pt x="79400" y="108913"/>
                    <a:pt x="94697" y="99559"/>
                    <a:pt x="103151" y="84922"/>
                  </a:cubicBezTo>
                  <a:close/>
                </a:path>
              </a:pathLst>
            </a:custGeom>
            <a:solidFill>
              <a:srgbClr val="B3CA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31"/>
            <p:cNvSpPr/>
            <p:nvPr/>
          </p:nvSpPr>
          <p:spPr>
            <a:xfrm>
              <a:off x="1414871" y="62915"/>
              <a:ext cx="4568662" cy="4568662"/>
            </a:xfrm>
            <a:custGeom>
              <a:rect b="b" l="l" r="r" t="t"/>
              <a:pathLst>
                <a:path extrusionOk="0" h="120000" w="120000">
                  <a:moveTo>
                    <a:pt x="11561" y="87966"/>
                  </a:moveTo>
                  <a:lnTo>
                    <a:pt x="11561" y="87966"/>
                  </a:lnTo>
                  <a:cubicBezTo>
                    <a:pt x="2017" y="71436"/>
                    <a:pt x="1562" y="51181"/>
                    <a:pt x="10353" y="34238"/>
                  </a:cubicBezTo>
                  <a:cubicBezTo>
                    <a:pt x="19144" y="17296"/>
                    <a:pt x="35968" y="6007"/>
                    <a:pt x="54979" y="4293"/>
                  </a:cubicBezTo>
                  <a:lnTo>
                    <a:pt x="54979" y="239"/>
                  </a:lnTo>
                  <a:lnTo>
                    <a:pt x="60009" y="7118"/>
                  </a:lnTo>
                  <a:lnTo>
                    <a:pt x="54977" y="14476"/>
                  </a:lnTo>
                  <a:lnTo>
                    <a:pt x="54978" y="10423"/>
                  </a:lnTo>
                  <a:lnTo>
                    <a:pt x="54978" y="10423"/>
                  </a:lnTo>
                  <a:cubicBezTo>
                    <a:pt x="38157" y="12127"/>
                    <a:pt x="23347" y="22244"/>
                    <a:pt x="15643" y="37294"/>
                  </a:cubicBezTo>
                  <a:cubicBezTo>
                    <a:pt x="7939" y="52344"/>
                    <a:pt x="8392" y="70273"/>
                    <a:pt x="16845" y="84915"/>
                  </a:cubicBezTo>
                  <a:close/>
                </a:path>
              </a:pathLst>
            </a:custGeom>
            <a:solidFill>
              <a:srgbClr val="B3CA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4" name="Google Shape;324;p31"/>
          <p:cNvSpPr/>
          <p:nvPr/>
        </p:nvSpPr>
        <p:spPr>
          <a:xfrm>
            <a:off x="288756" y="264817"/>
            <a:ext cx="11614485"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it-IT" sz="3200" u="none" cap="none" strike="noStrike">
                <a:solidFill>
                  <a:srgbClr val="002060"/>
                </a:solidFill>
                <a:latin typeface="Titillium Web"/>
                <a:ea typeface="Titillium Web"/>
                <a:cs typeface="Titillium Web"/>
                <a:sym typeface="Titillium Web"/>
              </a:rPr>
              <a:t>La preparazione del colloquio</a:t>
            </a:r>
            <a:endParaRPr b="1" i="0" sz="3200" u="none" cap="none" strike="noStrike">
              <a:solidFill>
                <a:srgbClr val="002060"/>
              </a:solidFill>
              <a:latin typeface="Calibri"/>
              <a:ea typeface="Calibri"/>
              <a:cs typeface="Calibri"/>
              <a:sym typeface="Calibri"/>
            </a:endParaRPr>
          </a:p>
        </p:txBody>
      </p:sp>
      <p:sp>
        <p:nvSpPr>
          <p:cNvPr id="325" name="Google Shape;325;p31"/>
          <p:cNvSpPr/>
          <p:nvPr/>
        </p:nvSpPr>
        <p:spPr>
          <a:xfrm>
            <a:off x="104272" y="1035557"/>
            <a:ext cx="11742821"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it-IT" sz="1600" u="none" cap="none" strike="noStrike">
                <a:solidFill>
                  <a:srgbClr val="002060"/>
                </a:solidFill>
                <a:latin typeface="Calibri"/>
                <a:ea typeface="Calibri"/>
                <a:cs typeface="Calibri"/>
                <a:sym typeface="Calibri"/>
              </a:rPr>
              <a:t>Normativa</a:t>
            </a:r>
            <a:r>
              <a:rPr b="0" i="0" lang="it-IT" sz="1600" u="none" cap="none" strike="noStrike">
                <a:solidFill>
                  <a:srgbClr val="002060"/>
                </a:solidFill>
                <a:latin typeface="Calibri"/>
                <a:ea typeface="Calibri"/>
                <a:cs typeface="Calibri"/>
                <a:sym typeface="Calibri"/>
              </a:rPr>
              <a:t>: «Nella relazione e/o nell'elaborato, il candidato, oltre a illustrare natura e caratteristiche delle attività svolte e a </a:t>
            </a:r>
            <a:r>
              <a:rPr b="1" i="0" lang="it-IT" sz="1600" u="sng" cap="none" strike="noStrike">
                <a:solidFill>
                  <a:srgbClr val="002060"/>
                </a:solidFill>
                <a:latin typeface="Calibri"/>
                <a:ea typeface="Calibri"/>
                <a:cs typeface="Calibri"/>
                <a:sym typeface="Calibri"/>
              </a:rPr>
              <a:t>correlarle alle competenze specifiche e trasversali acquisite</a:t>
            </a:r>
            <a:r>
              <a:rPr b="0" i="0" lang="it-IT" sz="1600" u="none" cap="none" strike="noStrike">
                <a:solidFill>
                  <a:srgbClr val="002060"/>
                </a:solidFill>
                <a:latin typeface="Calibri"/>
                <a:ea typeface="Calibri"/>
                <a:cs typeface="Calibri"/>
                <a:sym typeface="Calibri"/>
              </a:rPr>
              <a:t>, sviluppa una </a:t>
            </a:r>
            <a:r>
              <a:rPr b="0" i="0" lang="it-IT" sz="1600" u="sng" cap="none" strike="noStrike">
                <a:solidFill>
                  <a:srgbClr val="002060"/>
                </a:solidFill>
                <a:latin typeface="Calibri"/>
                <a:ea typeface="Calibri"/>
                <a:cs typeface="Calibri"/>
                <a:sym typeface="Calibri"/>
              </a:rPr>
              <a:t>riflessione in un' ottica orientativa sulla significatività e sulla ricaduta di tali attività sulle opportunità di studio e/o di lavoro post-diploma</a:t>
            </a:r>
            <a:r>
              <a:rPr b="0" i="0" lang="it-IT" sz="1600" u="none" cap="none" strike="noStrike">
                <a:solidFill>
                  <a:srgbClr val="00206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grpSp>
        <p:nvGrpSpPr>
          <p:cNvPr id="330" name="Google Shape;330;p32"/>
          <p:cNvGrpSpPr/>
          <p:nvPr/>
        </p:nvGrpSpPr>
        <p:grpSpPr>
          <a:xfrm>
            <a:off x="3826532" y="979073"/>
            <a:ext cx="4736786" cy="4713596"/>
            <a:chOff x="1414871" y="62915"/>
            <a:chExt cx="4736786" cy="4713596"/>
          </a:xfrm>
        </p:grpSpPr>
        <p:sp>
          <p:nvSpPr>
            <p:cNvPr id="331" name="Google Shape;331;p32"/>
            <p:cNvSpPr/>
            <p:nvPr/>
          </p:nvSpPr>
          <p:spPr>
            <a:xfrm>
              <a:off x="1834323" y="314579"/>
              <a:ext cx="4065335" cy="4065335"/>
            </a:xfrm>
            <a:prstGeom prst="pie">
              <a:avLst>
                <a:gd fmla="val 16200000" name="adj1"/>
                <a:gd fmla="val 1800000" name="adj2"/>
              </a:avLst>
            </a:prstGeom>
            <a:solidFill>
              <a:srgbClr val="FF6600"/>
            </a:solidFill>
            <a:ln cap="flat" cmpd="sng" w="12700">
              <a:solidFill>
                <a:srgbClr val="FF660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32"/>
            <p:cNvSpPr txBox="1"/>
            <p:nvPr/>
          </p:nvSpPr>
          <p:spPr>
            <a:xfrm>
              <a:off x="3976851" y="1176043"/>
              <a:ext cx="1451905" cy="1209921"/>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chemeClr val="lt1"/>
                </a:buClr>
                <a:buSzPts val="1700"/>
                <a:buFont typeface="Calibri"/>
                <a:buNone/>
              </a:pPr>
              <a:r>
                <a:rPr b="1" i="0" lang="it-IT" sz="1700" u="none" cap="none" strike="noStrike">
                  <a:solidFill>
                    <a:schemeClr val="lt1"/>
                  </a:solidFill>
                  <a:latin typeface="Calibri"/>
                  <a:ea typeface="Calibri"/>
                  <a:cs typeface="Calibri"/>
                  <a:sym typeface="Calibri"/>
                </a:rPr>
                <a:t>Collegamento a competenze specifiche e trasversali</a:t>
              </a:r>
              <a:endParaRPr b="0" i="0" sz="1400" u="none" cap="none" strike="noStrike">
                <a:solidFill>
                  <a:srgbClr val="000000"/>
                </a:solidFill>
                <a:latin typeface="Arial"/>
                <a:ea typeface="Arial"/>
                <a:cs typeface="Arial"/>
                <a:sym typeface="Arial"/>
              </a:endParaRPr>
            </a:p>
          </p:txBody>
        </p:sp>
        <p:sp>
          <p:nvSpPr>
            <p:cNvPr id="333" name="Google Shape;333;p32"/>
            <p:cNvSpPr/>
            <p:nvPr/>
          </p:nvSpPr>
          <p:spPr>
            <a:xfrm>
              <a:off x="1750596" y="459770"/>
              <a:ext cx="4065335" cy="4065335"/>
            </a:xfrm>
            <a:prstGeom prst="pie">
              <a:avLst>
                <a:gd fmla="val 1800000" name="adj1"/>
                <a:gd fmla="val 9000000" name="adj2"/>
              </a:avLst>
            </a:prstGeom>
            <a:solidFill>
              <a:srgbClr val="00B05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32"/>
            <p:cNvSpPr txBox="1"/>
            <p:nvPr/>
          </p:nvSpPr>
          <p:spPr>
            <a:xfrm>
              <a:off x="2718533" y="3097398"/>
              <a:ext cx="2177858" cy="1064730"/>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chemeClr val="lt1"/>
                </a:buClr>
                <a:buSzPts val="1700"/>
                <a:buFont typeface="Calibri"/>
                <a:buNone/>
              </a:pPr>
              <a:r>
                <a:rPr b="1" i="0" lang="it-IT" sz="1700" u="none" cap="none" strike="noStrike">
                  <a:solidFill>
                    <a:schemeClr val="lt1"/>
                  </a:solidFill>
                  <a:latin typeface="Calibri"/>
                  <a:ea typeface="Calibri"/>
                  <a:cs typeface="Calibri"/>
                  <a:sym typeface="Calibri"/>
                </a:rPr>
                <a:t>Riflessione sul valore orientativo dell’esperienza</a:t>
              </a:r>
              <a:endParaRPr b="0" i="0" sz="1400" u="none" cap="none" strike="noStrike">
                <a:solidFill>
                  <a:srgbClr val="000000"/>
                </a:solidFill>
                <a:latin typeface="Arial"/>
                <a:ea typeface="Arial"/>
                <a:cs typeface="Arial"/>
                <a:sym typeface="Arial"/>
              </a:endParaRPr>
            </a:p>
          </p:txBody>
        </p:sp>
        <p:sp>
          <p:nvSpPr>
            <p:cNvPr id="335" name="Google Shape;335;p32"/>
            <p:cNvSpPr/>
            <p:nvPr/>
          </p:nvSpPr>
          <p:spPr>
            <a:xfrm>
              <a:off x="1666870" y="314579"/>
              <a:ext cx="4065335" cy="4065335"/>
            </a:xfrm>
            <a:prstGeom prst="pie">
              <a:avLst>
                <a:gd fmla="val 9000000" name="adj1"/>
                <a:gd fmla="val 16200000" name="adj2"/>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32"/>
            <p:cNvSpPr txBox="1"/>
            <p:nvPr/>
          </p:nvSpPr>
          <p:spPr>
            <a:xfrm>
              <a:off x="2137771" y="1176043"/>
              <a:ext cx="1451905" cy="1209921"/>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chemeClr val="lt1"/>
                </a:buClr>
                <a:buSzPts val="1700"/>
                <a:buFont typeface="Calibri"/>
                <a:buNone/>
              </a:pPr>
              <a:r>
                <a:rPr b="1" i="0" lang="it-IT" sz="1700" u="none" cap="none" strike="noStrike">
                  <a:solidFill>
                    <a:schemeClr val="lt1"/>
                  </a:solidFill>
                  <a:latin typeface="Calibri"/>
                  <a:ea typeface="Calibri"/>
                  <a:cs typeface="Calibri"/>
                  <a:sym typeface="Calibri"/>
                </a:rPr>
                <a:t>Racconto dell’esperienza</a:t>
              </a:r>
              <a:endParaRPr b="0" i="0" sz="1400" u="none" cap="none" strike="noStrike">
                <a:solidFill>
                  <a:srgbClr val="000000"/>
                </a:solidFill>
                <a:latin typeface="Arial"/>
                <a:ea typeface="Arial"/>
                <a:cs typeface="Arial"/>
                <a:sym typeface="Arial"/>
              </a:endParaRPr>
            </a:p>
          </p:txBody>
        </p:sp>
        <p:sp>
          <p:nvSpPr>
            <p:cNvPr id="337" name="Google Shape;337;p32"/>
            <p:cNvSpPr/>
            <p:nvPr/>
          </p:nvSpPr>
          <p:spPr>
            <a:xfrm>
              <a:off x="1582995" y="62915"/>
              <a:ext cx="4568662" cy="4568662"/>
            </a:xfrm>
            <a:custGeom>
              <a:rect b="b" l="l" r="r" t="t"/>
              <a:pathLst>
                <a:path extrusionOk="0" h="120000" w="12000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cubicBezTo>
                    <a:pt x="112382" y="65011"/>
                    <a:pt x="111022" y="47127"/>
                    <a:pt x="101838" y="32932"/>
                  </a:cubicBezTo>
                  <a:cubicBezTo>
                    <a:pt x="92654" y="18737"/>
                    <a:pt x="76899" y="10167"/>
                    <a:pt x="59992" y="10169"/>
                  </a:cubicBezTo>
                  <a:close/>
                </a:path>
              </a:pathLst>
            </a:custGeom>
            <a:solidFill>
              <a:srgbClr val="B3CA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32"/>
            <p:cNvSpPr/>
            <p:nvPr/>
          </p:nvSpPr>
          <p:spPr>
            <a:xfrm>
              <a:off x="1498933" y="207849"/>
              <a:ext cx="4568662" cy="4568662"/>
            </a:xfrm>
            <a:custGeom>
              <a:rect b="b" l="l" r="r" t="t"/>
              <a:pathLst>
                <a:path extrusionOk="0" h="120000" w="120000">
                  <a:moveTo>
                    <a:pt x="108435" y="87973"/>
                  </a:moveTo>
                  <a:cubicBezTo>
                    <a:pt x="98891" y="104498"/>
                    <a:pt x="81581" y="115017"/>
                    <a:pt x="62518" y="115876"/>
                  </a:cubicBezTo>
                  <a:cubicBezTo>
                    <a:pt x="43454" y="116735"/>
                    <a:pt x="25269" y="107816"/>
                    <a:pt x="14277" y="92216"/>
                  </a:cubicBezTo>
                  <a:lnTo>
                    <a:pt x="10766" y="94244"/>
                  </a:lnTo>
                  <a:lnTo>
                    <a:pt x="14207" y="86447"/>
                  </a:lnTo>
                  <a:lnTo>
                    <a:pt x="23095" y="87124"/>
                  </a:lnTo>
                  <a:lnTo>
                    <a:pt x="19585" y="89151"/>
                  </a:lnTo>
                  <a:cubicBezTo>
                    <a:pt x="29474" y="102860"/>
                    <a:pt x="45637" y="110621"/>
                    <a:pt x="62519" y="109767"/>
                  </a:cubicBezTo>
                  <a:cubicBezTo>
                    <a:pt x="79400" y="108913"/>
                    <a:pt x="94697" y="99559"/>
                    <a:pt x="103151" y="84922"/>
                  </a:cubicBezTo>
                  <a:close/>
                </a:path>
              </a:pathLst>
            </a:custGeom>
            <a:solidFill>
              <a:srgbClr val="B3CA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32"/>
            <p:cNvSpPr/>
            <p:nvPr/>
          </p:nvSpPr>
          <p:spPr>
            <a:xfrm>
              <a:off x="1414871" y="62915"/>
              <a:ext cx="4568662" cy="4568662"/>
            </a:xfrm>
            <a:custGeom>
              <a:rect b="b" l="l" r="r" t="t"/>
              <a:pathLst>
                <a:path extrusionOk="0" h="120000" w="120000">
                  <a:moveTo>
                    <a:pt x="11561" y="87966"/>
                  </a:moveTo>
                  <a:lnTo>
                    <a:pt x="11561" y="87966"/>
                  </a:lnTo>
                  <a:cubicBezTo>
                    <a:pt x="2017" y="71436"/>
                    <a:pt x="1562" y="51181"/>
                    <a:pt x="10353" y="34238"/>
                  </a:cubicBezTo>
                  <a:cubicBezTo>
                    <a:pt x="19144" y="17296"/>
                    <a:pt x="35968" y="6007"/>
                    <a:pt x="54979" y="4293"/>
                  </a:cubicBezTo>
                  <a:lnTo>
                    <a:pt x="54979" y="239"/>
                  </a:lnTo>
                  <a:lnTo>
                    <a:pt x="60009" y="7118"/>
                  </a:lnTo>
                  <a:lnTo>
                    <a:pt x="54977" y="14476"/>
                  </a:lnTo>
                  <a:lnTo>
                    <a:pt x="54978" y="10423"/>
                  </a:lnTo>
                  <a:lnTo>
                    <a:pt x="54978" y="10423"/>
                  </a:lnTo>
                  <a:cubicBezTo>
                    <a:pt x="38157" y="12127"/>
                    <a:pt x="23347" y="22244"/>
                    <a:pt x="15643" y="37294"/>
                  </a:cubicBezTo>
                  <a:cubicBezTo>
                    <a:pt x="7939" y="52344"/>
                    <a:pt x="8392" y="70273"/>
                    <a:pt x="16845" y="84915"/>
                  </a:cubicBezTo>
                  <a:close/>
                </a:path>
              </a:pathLst>
            </a:custGeom>
            <a:solidFill>
              <a:srgbClr val="B3CA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0" name="Google Shape;340;p32"/>
          <p:cNvSpPr/>
          <p:nvPr/>
        </p:nvSpPr>
        <p:spPr>
          <a:xfrm>
            <a:off x="288756" y="264817"/>
            <a:ext cx="11614485"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it-IT" sz="3200" u="none" cap="none" strike="noStrike">
                <a:solidFill>
                  <a:srgbClr val="002060"/>
                </a:solidFill>
                <a:latin typeface="Titillium Web"/>
                <a:ea typeface="Titillium Web"/>
                <a:cs typeface="Titillium Web"/>
                <a:sym typeface="Titillium Web"/>
              </a:rPr>
              <a:t>Come?</a:t>
            </a:r>
            <a:endParaRPr b="1" i="0" sz="3200" u="none" cap="none" strike="noStrike">
              <a:solidFill>
                <a:srgbClr val="002060"/>
              </a:solidFill>
              <a:latin typeface="Calibri"/>
              <a:ea typeface="Calibri"/>
              <a:cs typeface="Calibri"/>
              <a:sym typeface="Calibri"/>
            </a:endParaRPr>
          </a:p>
        </p:txBody>
      </p:sp>
      <p:sp>
        <p:nvSpPr>
          <p:cNvPr id="341" name="Google Shape;341;p32"/>
          <p:cNvSpPr/>
          <p:nvPr/>
        </p:nvSpPr>
        <p:spPr>
          <a:xfrm>
            <a:off x="288756" y="1325298"/>
            <a:ext cx="3288633" cy="2062103"/>
          </a:xfrm>
          <a:prstGeom prst="rect">
            <a:avLst/>
          </a:prstGeom>
          <a:noFill/>
          <a:ln>
            <a:noFill/>
          </a:ln>
        </p:spPr>
        <p:txBody>
          <a:bodyPr anchorCtr="0" anchor="t" bIns="45700" lIns="91425" spcFirstLastPara="1" rIns="91425" wrap="square" tIns="45700">
            <a:noAutofit/>
          </a:bodyPr>
          <a:lstStyle/>
          <a:p>
            <a:pPr indent="-285750" lvl="0" marL="285750" marR="0" rtl="0" algn="just">
              <a:lnSpc>
                <a:spcPct val="100000"/>
              </a:lnSpc>
              <a:spcBef>
                <a:spcPts val="0"/>
              </a:spcBef>
              <a:spcAft>
                <a:spcPts val="0"/>
              </a:spcAft>
              <a:buClr>
                <a:srgbClr val="002060"/>
              </a:buClr>
              <a:buSzPts val="1600"/>
              <a:buFont typeface="Noto Sans Symbols"/>
              <a:buChar char="✔"/>
            </a:pPr>
            <a:r>
              <a:rPr b="0" i="0" lang="it-IT" sz="1600" u="none" cap="none" strike="noStrike">
                <a:solidFill>
                  <a:srgbClr val="002060"/>
                </a:solidFill>
                <a:latin typeface="Calibri"/>
                <a:ea typeface="Calibri"/>
                <a:cs typeface="Calibri"/>
                <a:sym typeface="Calibri"/>
              </a:rPr>
              <a:t>Prenditi un po’ di tempo per ripercorrere il tuo Percorso per le competenze trasversali e l’orientamento (Ex Alternanza scuola-lavoro) dei tre anni.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2060"/>
              </a:buClr>
              <a:buSzPts val="1600"/>
              <a:buFont typeface="Noto Sans Symbols"/>
              <a:buChar char="✔"/>
            </a:pPr>
            <a:r>
              <a:rPr b="0" i="0" lang="it-IT" sz="1600" u="none" cap="none" strike="noStrike">
                <a:solidFill>
                  <a:srgbClr val="002060"/>
                </a:solidFill>
                <a:latin typeface="Calibri"/>
                <a:ea typeface="Calibri"/>
                <a:cs typeface="Calibri"/>
                <a:sym typeface="Calibri"/>
              </a:rPr>
              <a:t>Scegli l’esperienza per te più significativa (utile, piacevole, impegnativa, ecc).</a:t>
            </a:r>
            <a:endParaRPr b="0" i="0" sz="1400" u="none" cap="none" strike="noStrike">
              <a:solidFill>
                <a:srgbClr val="000000"/>
              </a:solidFill>
              <a:latin typeface="Arial"/>
              <a:ea typeface="Arial"/>
              <a:cs typeface="Arial"/>
              <a:sym typeface="Arial"/>
            </a:endParaRPr>
          </a:p>
        </p:txBody>
      </p:sp>
      <p:sp>
        <p:nvSpPr>
          <p:cNvPr id="342" name="Google Shape;342;p32"/>
          <p:cNvSpPr/>
          <p:nvPr/>
        </p:nvSpPr>
        <p:spPr>
          <a:xfrm>
            <a:off x="8689472" y="1325298"/>
            <a:ext cx="3288634" cy="830997"/>
          </a:xfrm>
          <a:prstGeom prst="rect">
            <a:avLst/>
          </a:prstGeom>
          <a:noFill/>
          <a:ln>
            <a:noFill/>
          </a:ln>
        </p:spPr>
        <p:txBody>
          <a:bodyPr anchorCtr="0" anchor="t" bIns="45700" lIns="91425" spcFirstLastPara="1" rIns="91425" wrap="square" tIns="45700">
            <a:noAutofit/>
          </a:bodyPr>
          <a:lstStyle/>
          <a:p>
            <a:pPr indent="-285750" lvl="0" marL="285750" marR="0" rtl="0" algn="just">
              <a:lnSpc>
                <a:spcPct val="100000"/>
              </a:lnSpc>
              <a:spcBef>
                <a:spcPts val="0"/>
              </a:spcBef>
              <a:spcAft>
                <a:spcPts val="0"/>
              </a:spcAft>
              <a:buClr>
                <a:srgbClr val="002060"/>
              </a:buClr>
              <a:buSzPts val="1600"/>
              <a:buFont typeface="Noto Sans Symbols"/>
              <a:buChar char="✔"/>
            </a:pPr>
            <a:r>
              <a:rPr b="0" i="0" lang="it-IT" sz="1600" u="none" cap="none" strike="noStrike">
                <a:solidFill>
                  <a:srgbClr val="002060"/>
                </a:solidFill>
                <a:latin typeface="Calibri"/>
                <a:ea typeface="Calibri"/>
                <a:cs typeface="Calibri"/>
                <a:sym typeface="Calibri"/>
              </a:rPr>
              <a:t>Scegli le competenze che, a tuo parere, hai potuto rafforzare in questa esperienza.</a:t>
            </a:r>
            <a:endParaRPr b="0" i="0" sz="1400" u="none" cap="none" strike="noStrike">
              <a:solidFill>
                <a:srgbClr val="000000"/>
              </a:solidFill>
              <a:latin typeface="Arial"/>
              <a:ea typeface="Arial"/>
              <a:cs typeface="Arial"/>
              <a:sym typeface="Arial"/>
            </a:endParaRPr>
          </a:p>
        </p:txBody>
      </p:sp>
      <p:sp>
        <p:nvSpPr>
          <p:cNvPr id="343" name="Google Shape;343;p32"/>
          <p:cNvSpPr/>
          <p:nvPr/>
        </p:nvSpPr>
        <p:spPr>
          <a:xfrm>
            <a:off x="3689684" y="5606558"/>
            <a:ext cx="5512805" cy="830997"/>
          </a:xfrm>
          <a:prstGeom prst="rect">
            <a:avLst/>
          </a:prstGeom>
          <a:noFill/>
          <a:ln>
            <a:noFill/>
          </a:ln>
        </p:spPr>
        <p:txBody>
          <a:bodyPr anchorCtr="0" anchor="t" bIns="45700" lIns="91425" spcFirstLastPara="1" rIns="91425" wrap="square" tIns="45700">
            <a:noAutofit/>
          </a:bodyPr>
          <a:lstStyle/>
          <a:p>
            <a:pPr indent="-285750" lvl="0" marL="285750" marR="0" rtl="0" algn="just">
              <a:lnSpc>
                <a:spcPct val="100000"/>
              </a:lnSpc>
              <a:spcBef>
                <a:spcPts val="0"/>
              </a:spcBef>
              <a:spcAft>
                <a:spcPts val="0"/>
              </a:spcAft>
              <a:buClr>
                <a:srgbClr val="002060"/>
              </a:buClr>
              <a:buSzPts val="1600"/>
              <a:buFont typeface="Noto Sans Symbols"/>
              <a:buChar char="✔"/>
            </a:pPr>
            <a:r>
              <a:rPr b="0" i="0" lang="it-IT" sz="1600" u="none" cap="none" strike="noStrike">
                <a:solidFill>
                  <a:srgbClr val="002060"/>
                </a:solidFill>
                <a:latin typeface="Calibri"/>
                <a:ea typeface="Calibri"/>
                <a:cs typeface="Calibri"/>
                <a:sym typeface="Calibri"/>
              </a:rPr>
              <a:t>Ricorda che il valore orientativo dell’esperienza non è necessariamente collegato alla piacevolezza/spiacevolezza dell’esperienza svolta.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5"/>
          <p:cNvSpPr/>
          <p:nvPr/>
        </p:nvSpPr>
        <p:spPr>
          <a:xfrm>
            <a:off x="307418" y="264817"/>
            <a:ext cx="11614485"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it-IT" sz="3200" u="none" cap="none" strike="noStrike">
                <a:solidFill>
                  <a:srgbClr val="002060"/>
                </a:solidFill>
                <a:latin typeface="Calibri"/>
                <a:ea typeface="Calibri"/>
                <a:cs typeface="Calibri"/>
                <a:sym typeface="Calibri"/>
              </a:rPr>
              <a:t>Percorsi PCTO: </a:t>
            </a:r>
            <a:r>
              <a:rPr b="0" i="1" lang="it-IT" sz="3200" u="none" cap="none" strike="noStrike">
                <a:solidFill>
                  <a:srgbClr val="002060"/>
                </a:solidFill>
                <a:latin typeface="Calibri"/>
                <a:ea typeface="Calibri"/>
                <a:cs typeface="Calibri"/>
                <a:sym typeface="Calibri"/>
              </a:rPr>
              <a:t>perché?</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2060"/>
              </a:solidFill>
              <a:latin typeface="Calibri"/>
              <a:ea typeface="Calibri"/>
              <a:cs typeface="Calibri"/>
              <a:sym typeface="Calibri"/>
            </a:endParaRPr>
          </a:p>
        </p:txBody>
      </p:sp>
      <p:sp>
        <p:nvSpPr>
          <p:cNvPr id="118" name="Google Shape;118;p15"/>
          <p:cNvSpPr/>
          <p:nvPr/>
        </p:nvSpPr>
        <p:spPr>
          <a:xfrm>
            <a:off x="419099" y="1207115"/>
            <a:ext cx="6724651"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it-IT" sz="2400" u="none" cap="none" strike="noStrike">
                <a:solidFill>
                  <a:srgbClr val="2F5496"/>
                </a:solidFill>
                <a:latin typeface="Calibri"/>
                <a:ea typeface="Calibri"/>
                <a:cs typeface="Calibri"/>
                <a:sym typeface="Calibri"/>
              </a:rPr>
              <a:t>….perché si parla di opportunità</a:t>
            </a:r>
            <a:endParaRPr b="0" i="0" sz="1400" u="none" cap="none" strike="noStrike">
              <a:solidFill>
                <a:srgbClr val="000000"/>
              </a:solidFill>
              <a:latin typeface="Arial"/>
              <a:ea typeface="Arial"/>
              <a:cs typeface="Arial"/>
              <a:sym typeface="Arial"/>
            </a:endParaRPr>
          </a:p>
        </p:txBody>
      </p:sp>
      <p:sp>
        <p:nvSpPr>
          <p:cNvPr id="119" name="Google Shape;119;p15"/>
          <p:cNvSpPr txBox="1"/>
          <p:nvPr/>
        </p:nvSpPr>
        <p:spPr>
          <a:xfrm>
            <a:off x="727514" y="4645759"/>
            <a:ext cx="3053910"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2060"/>
              </a:solidFill>
              <a:latin typeface="Calibri"/>
              <a:ea typeface="Calibri"/>
              <a:cs typeface="Calibri"/>
              <a:sym typeface="Calibri"/>
            </a:endParaRPr>
          </a:p>
        </p:txBody>
      </p:sp>
      <p:sp>
        <p:nvSpPr>
          <p:cNvPr id="120" name="Google Shape;120;p15"/>
          <p:cNvSpPr txBox="1"/>
          <p:nvPr/>
        </p:nvSpPr>
        <p:spPr>
          <a:xfrm>
            <a:off x="431655" y="2256712"/>
            <a:ext cx="5695855"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rPr b="1" i="0" lang="it-IT" sz="2300" u="none" cap="none" strike="noStrike">
                <a:solidFill>
                  <a:schemeClr val="dk1"/>
                </a:solidFill>
                <a:latin typeface="Calibri"/>
                <a:ea typeface="Calibri"/>
                <a:cs typeface="Calibri"/>
                <a:sym typeface="Calibri"/>
              </a:rPr>
              <a:t>Forza Lavoro (Regione Emilia Romagna)</a:t>
            </a:r>
            <a:endParaRPr b="1"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rPr b="1" i="0" lang="it-IT" sz="2300" u="sng" cap="none" strike="noStrike">
                <a:solidFill>
                  <a:schemeClr val="hlink"/>
                </a:solidFill>
                <a:latin typeface="Calibri"/>
                <a:ea typeface="Calibri"/>
                <a:cs typeface="Calibri"/>
                <a:sym typeface="Calibri"/>
                <a:hlinkClick r:id="rId3"/>
              </a:rPr>
              <a:t>https://youtu.be/DXKUCDeISUY</a:t>
            </a:r>
            <a:endParaRPr b="1"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1"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1" i="0" sz="2300" u="none" cap="none" strike="noStrike">
              <a:solidFill>
                <a:schemeClr val="dk1"/>
              </a:solidFill>
              <a:latin typeface="Calibri"/>
              <a:ea typeface="Calibri"/>
              <a:cs typeface="Calibri"/>
              <a:sym typeface="Calibri"/>
            </a:endParaRPr>
          </a:p>
        </p:txBody>
      </p:sp>
      <p:pic>
        <p:nvPicPr>
          <p:cNvPr descr="Immagine che contiene orologio, tavolo&#10;&#10;Descrizione generata automaticamente" id="121" name="Google Shape;121;p15"/>
          <p:cNvPicPr preferRelativeResize="0"/>
          <p:nvPr/>
        </p:nvPicPr>
        <p:blipFill rotWithShape="1">
          <a:blip r:embed="rId4">
            <a:alphaModFix/>
          </a:blip>
          <a:srcRect b="0" l="0" r="0" t="0"/>
          <a:stretch/>
        </p:blipFill>
        <p:spPr>
          <a:xfrm>
            <a:off x="6056415" y="1181434"/>
            <a:ext cx="5765800" cy="3949700"/>
          </a:xfrm>
          <a:prstGeom prst="rect">
            <a:avLst/>
          </a:prstGeom>
          <a:noFill/>
          <a:ln>
            <a:noFill/>
          </a:ln>
        </p:spPr>
      </p:pic>
      <p:sp>
        <p:nvSpPr>
          <p:cNvPr id="122" name="Google Shape;122;p15"/>
          <p:cNvSpPr txBox="1"/>
          <p:nvPr/>
        </p:nvSpPr>
        <p:spPr>
          <a:xfrm>
            <a:off x="565016" y="4023153"/>
            <a:ext cx="4062600" cy="1323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it-IT" sz="2400" u="none" cap="none" strike="noStrike">
                <a:solidFill>
                  <a:schemeClr val="dk1"/>
                </a:solidFill>
                <a:latin typeface="Calibri"/>
                <a:ea typeface="Calibri"/>
                <a:cs typeface="Calibri"/>
                <a:sym typeface="Calibri"/>
              </a:rPr>
              <a:t>La nostra alternanza</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it-IT" sz="2400" u="none" cap="none" strike="noStrike">
                <a:solidFill>
                  <a:schemeClr val="dk1"/>
                </a:solidFill>
                <a:latin typeface="Calibri"/>
                <a:ea typeface="Calibri"/>
                <a:cs typeface="Calibri"/>
                <a:sym typeface="Calibri"/>
              </a:rPr>
              <a:t>(Regione Emilia Romagna)</a:t>
            </a:r>
            <a:endParaRPr b="1"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it-IT" sz="2400" u="sng" cap="none" strike="noStrike">
                <a:solidFill>
                  <a:schemeClr val="hlink"/>
                </a:solidFill>
                <a:latin typeface="Calibri"/>
                <a:ea typeface="Calibri"/>
                <a:cs typeface="Calibri"/>
                <a:sym typeface="Calibri"/>
                <a:hlinkClick r:id="rId5"/>
              </a:rPr>
              <a:t>https://youtu.be/lAISa22vAqY</a:t>
            </a:r>
            <a:endParaRPr b="1"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33"/>
          <p:cNvSpPr/>
          <p:nvPr/>
        </p:nvSpPr>
        <p:spPr>
          <a:xfrm>
            <a:off x="5077617" y="3493349"/>
            <a:ext cx="1741567" cy="369332"/>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1" i="0" lang="it-IT" sz="1800" u="none" cap="none" strike="noStrike">
                <a:solidFill>
                  <a:srgbClr val="002060"/>
                </a:solidFill>
                <a:latin typeface="Calibri"/>
                <a:ea typeface="Calibri"/>
                <a:cs typeface="Calibri"/>
                <a:sym typeface="Calibri"/>
              </a:rPr>
              <a:t>PER REALIZZARE</a:t>
            </a:r>
            <a:endParaRPr b="0" i="0" sz="1800" u="none" cap="none" strike="noStrike">
              <a:solidFill>
                <a:srgbClr val="002060"/>
              </a:solidFill>
              <a:latin typeface="Calibri"/>
              <a:ea typeface="Calibri"/>
              <a:cs typeface="Calibri"/>
              <a:sym typeface="Calibri"/>
            </a:endParaRPr>
          </a:p>
        </p:txBody>
      </p:sp>
      <p:sp>
        <p:nvSpPr>
          <p:cNvPr id="349" name="Google Shape;349;p33"/>
          <p:cNvSpPr/>
          <p:nvPr/>
        </p:nvSpPr>
        <p:spPr>
          <a:xfrm>
            <a:off x="5634580" y="5238650"/>
            <a:ext cx="631500" cy="3693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1" lang="it-IT" sz="1800">
                <a:solidFill>
                  <a:srgbClr val="002060"/>
                </a:solidFill>
                <a:latin typeface="Calibri"/>
                <a:ea typeface="Calibri"/>
                <a:cs typeface="Calibri"/>
                <a:sym typeface="Calibri"/>
              </a:rPr>
              <a:t> </a:t>
            </a:r>
            <a:r>
              <a:rPr b="1" i="0" lang="it-IT" sz="1800" u="none" cap="none" strike="noStrike">
                <a:solidFill>
                  <a:srgbClr val="002060"/>
                </a:solidFill>
                <a:latin typeface="Calibri"/>
                <a:ea typeface="Calibri"/>
                <a:cs typeface="Calibri"/>
                <a:sym typeface="Calibri"/>
              </a:rPr>
              <a:t>E/O</a:t>
            </a:r>
            <a:endParaRPr b="0" i="0" sz="1800" u="none" cap="none" strike="noStrike">
              <a:solidFill>
                <a:srgbClr val="002060"/>
              </a:solidFill>
              <a:latin typeface="Calibri"/>
              <a:ea typeface="Calibri"/>
              <a:cs typeface="Calibri"/>
              <a:sym typeface="Calibri"/>
            </a:endParaRPr>
          </a:p>
        </p:txBody>
      </p:sp>
      <p:cxnSp>
        <p:nvCxnSpPr>
          <p:cNvPr id="350" name="Google Shape;350;p33"/>
          <p:cNvCxnSpPr>
            <a:endCxn id="348" idx="0"/>
          </p:cNvCxnSpPr>
          <p:nvPr/>
        </p:nvCxnSpPr>
        <p:spPr>
          <a:xfrm>
            <a:off x="4117501" y="1932749"/>
            <a:ext cx="1830900" cy="1560600"/>
          </a:xfrm>
          <a:prstGeom prst="bentConnector2">
            <a:avLst/>
          </a:prstGeom>
          <a:noFill/>
          <a:ln cap="flat" cmpd="sng" w="9525">
            <a:solidFill>
              <a:schemeClr val="accent1"/>
            </a:solidFill>
            <a:prstDash val="solid"/>
            <a:miter lim="800000"/>
            <a:headEnd len="sm" w="sm" type="none"/>
            <a:tailEnd len="sm" w="sm" type="none"/>
          </a:ln>
        </p:spPr>
      </p:cxnSp>
      <p:cxnSp>
        <p:nvCxnSpPr>
          <p:cNvPr id="351" name="Google Shape;351;p33"/>
          <p:cNvCxnSpPr/>
          <p:nvPr/>
        </p:nvCxnSpPr>
        <p:spPr>
          <a:xfrm flipH="1">
            <a:off x="5948509" y="1930456"/>
            <a:ext cx="1832100" cy="1695900"/>
          </a:xfrm>
          <a:prstGeom prst="bentConnector2">
            <a:avLst/>
          </a:prstGeom>
          <a:noFill/>
          <a:ln cap="flat" cmpd="sng" w="9525">
            <a:solidFill>
              <a:schemeClr val="accent1"/>
            </a:solidFill>
            <a:prstDash val="solid"/>
            <a:miter lim="800000"/>
            <a:headEnd len="sm" w="sm" type="none"/>
            <a:tailEnd len="sm" w="sm" type="none"/>
          </a:ln>
        </p:spPr>
      </p:cxnSp>
      <p:cxnSp>
        <p:nvCxnSpPr>
          <p:cNvPr id="352" name="Google Shape;352;p33"/>
          <p:cNvCxnSpPr/>
          <p:nvPr/>
        </p:nvCxnSpPr>
        <p:spPr>
          <a:xfrm flipH="1">
            <a:off x="3702002" y="3912525"/>
            <a:ext cx="2246400" cy="526200"/>
          </a:xfrm>
          <a:prstGeom prst="bentConnector3">
            <a:avLst>
              <a:gd fmla="val 0" name="adj1"/>
            </a:avLst>
          </a:prstGeom>
          <a:noFill/>
          <a:ln cap="flat" cmpd="sng" w="9525">
            <a:solidFill>
              <a:schemeClr val="accent1"/>
            </a:solidFill>
            <a:prstDash val="solid"/>
            <a:miter lim="800000"/>
            <a:headEnd len="sm" w="sm" type="none"/>
            <a:tailEnd len="med" w="med" type="triangle"/>
          </a:ln>
        </p:spPr>
      </p:cxnSp>
      <p:cxnSp>
        <p:nvCxnSpPr>
          <p:cNvPr id="353" name="Google Shape;353;p33"/>
          <p:cNvCxnSpPr/>
          <p:nvPr/>
        </p:nvCxnSpPr>
        <p:spPr>
          <a:xfrm>
            <a:off x="5948402" y="3912525"/>
            <a:ext cx="2202000" cy="526200"/>
          </a:xfrm>
          <a:prstGeom prst="bentConnector3">
            <a:avLst>
              <a:gd fmla="val 0" name="adj1"/>
            </a:avLst>
          </a:prstGeom>
          <a:noFill/>
          <a:ln cap="flat" cmpd="sng" w="9525">
            <a:solidFill>
              <a:schemeClr val="accent1"/>
            </a:solidFill>
            <a:prstDash val="solid"/>
            <a:miter lim="800000"/>
            <a:headEnd len="sm" w="sm" type="none"/>
            <a:tailEnd len="med" w="med" type="triangle"/>
          </a:ln>
        </p:spPr>
      </p:cxnSp>
      <p:sp>
        <p:nvSpPr>
          <p:cNvPr id="354" name="Google Shape;354;p33"/>
          <p:cNvSpPr/>
          <p:nvPr/>
        </p:nvSpPr>
        <p:spPr>
          <a:xfrm>
            <a:off x="335906" y="42407"/>
            <a:ext cx="10935478"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it-IT" sz="2800" u="none" cap="none" strike="noStrike">
                <a:solidFill>
                  <a:srgbClr val="002060"/>
                </a:solidFill>
                <a:latin typeface="Calibri"/>
                <a:ea typeface="Calibri"/>
                <a:cs typeface="Calibri"/>
                <a:sym typeface="Calibri"/>
              </a:rPr>
              <a:t>Rielaborazione finale dei Percorsi per le competenze trasversali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it-IT" sz="2800" u="none" cap="none" strike="noStrike">
                <a:solidFill>
                  <a:srgbClr val="002060"/>
                </a:solidFill>
                <a:latin typeface="Calibri"/>
                <a:ea typeface="Calibri"/>
                <a:cs typeface="Calibri"/>
                <a:sym typeface="Calibri"/>
              </a:rPr>
              <a:t>e l’orientamento </a:t>
            </a:r>
            <a:endParaRPr b="0" i="0" sz="1400" u="none" cap="none" strike="noStrike">
              <a:solidFill>
                <a:srgbClr val="000000"/>
              </a:solidFill>
              <a:latin typeface="Arial"/>
              <a:ea typeface="Arial"/>
              <a:cs typeface="Arial"/>
              <a:sym typeface="Arial"/>
            </a:endParaRPr>
          </a:p>
        </p:txBody>
      </p:sp>
      <p:sp>
        <p:nvSpPr>
          <p:cNvPr id="355" name="Google Shape;355;p33"/>
          <p:cNvSpPr/>
          <p:nvPr/>
        </p:nvSpPr>
        <p:spPr>
          <a:xfrm>
            <a:off x="2149511" y="1416010"/>
            <a:ext cx="2443929" cy="125254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it-IT" sz="4000" u="none" cap="none" strike="noStrike">
                <a:solidFill>
                  <a:srgbClr val="002060"/>
                </a:solidFill>
                <a:latin typeface="Calibri"/>
                <a:ea typeface="Calibri"/>
                <a:cs typeface="Calibri"/>
                <a:sym typeface="Calibri"/>
              </a:rPr>
              <a:t>PECuP</a:t>
            </a:r>
            <a:endParaRPr b="1" i="0" sz="40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rgbClr val="002060"/>
                </a:solidFill>
                <a:latin typeface="Calibri"/>
                <a:ea typeface="Calibri"/>
                <a:cs typeface="Calibri"/>
                <a:sym typeface="Calibri"/>
              </a:rPr>
              <a:t>Per le competenze specifiche</a:t>
            </a:r>
            <a:endParaRPr b="0" i="0" sz="1400" u="none" cap="none" strike="noStrike">
              <a:solidFill>
                <a:srgbClr val="000000"/>
              </a:solidFill>
              <a:latin typeface="Calibri"/>
              <a:ea typeface="Calibri"/>
              <a:cs typeface="Calibri"/>
              <a:sym typeface="Calibri"/>
            </a:endParaRPr>
          </a:p>
        </p:txBody>
      </p:sp>
      <p:sp>
        <p:nvSpPr>
          <p:cNvPr id="356" name="Google Shape;356;p33"/>
          <p:cNvSpPr/>
          <p:nvPr/>
        </p:nvSpPr>
        <p:spPr>
          <a:xfrm>
            <a:off x="7635737" y="1387697"/>
            <a:ext cx="3822251" cy="12248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it-IT" sz="3600" u="none" cap="none" strike="noStrike">
                <a:solidFill>
                  <a:srgbClr val="002060"/>
                </a:solidFill>
                <a:latin typeface="Calibri"/>
                <a:ea typeface="Calibri"/>
                <a:cs typeface="Calibri"/>
                <a:sym typeface="Calibri"/>
              </a:rPr>
              <a:t>Linee Guida MIUR</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rgbClr val="002060"/>
                </a:solidFill>
                <a:latin typeface="Calibri"/>
                <a:ea typeface="Calibri"/>
                <a:cs typeface="Calibri"/>
                <a:sym typeface="Calibri"/>
              </a:rPr>
              <a:t>Per le competenze trasversali </a:t>
            </a:r>
            <a:r>
              <a:rPr b="1" i="0" lang="it-IT" sz="1400" u="none" cap="none" strike="noStrike">
                <a:solidFill>
                  <a:srgbClr val="002060"/>
                </a:solidFill>
                <a:latin typeface="Calibri"/>
                <a:ea typeface="Calibri"/>
                <a:cs typeface="Calibri"/>
                <a:sym typeface="Calibri"/>
              </a:rPr>
              <a:t>(p.14)</a:t>
            </a:r>
            <a:endParaRPr b="0" i="0" sz="1400" u="none" cap="none" strike="noStrike">
              <a:solidFill>
                <a:srgbClr val="000000"/>
              </a:solidFill>
              <a:latin typeface="Calibri"/>
              <a:ea typeface="Calibri"/>
              <a:cs typeface="Calibri"/>
              <a:sym typeface="Calibri"/>
            </a:endParaRPr>
          </a:p>
        </p:txBody>
      </p:sp>
      <p:grpSp>
        <p:nvGrpSpPr>
          <p:cNvPr id="357" name="Google Shape;357;p33"/>
          <p:cNvGrpSpPr/>
          <p:nvPr/>
        </p:nvGrpSpPr>
        <p:grpSpPr>
          <a:xfrm>
            <a:off x="2370838" y="4468636"/>
            <a:ext cx="2662409" cy="1655827"/>
            <a:chOff x="2370838" y="4468636"/>
            <a:chExt cx="2662409" cy="1655827"/>
          </a:xfrm>
        </p:grpSpPr>
        <p:sp>
          <p:nvSpPr>
            <p:cNvPr id="358" name="Google Shape;358;p33"/>
            <p:cNvSpPr/>
            <p:nvPr/>
          </p:nvSpPr>
          <p:spPr>
            <a:xfrm>
              <a:off x="2370838" y="4468636"/>
              <a:ext cx="2662409" cy="1655827"/>
            </a:xfrm>
            <a:prstGeom prst="roundRect">
              <a:avLst>
                <a:gd fmla="val 16667" name="adj"/>
              </a:avLst>
            </a:prstGeom>
            <a:solidFill>
              <a:srgbClr val="FF9933"/>
            </a:solidFill>
            <a:ln cap="flat" cmpd="sng" w="127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it-IT" sz="1800" u="none" cap="none" strike="noStrike">
                  <a:solidFill>
                    <a:schemeClr val="lt1"/>
                  </a:solidFill>
                  <a:latin typeface="Calibri"/>
                  <a:ea typeface="Calibri"/>
                  <a:cs typeface="Calibri"/>
                  <a:sym typeface="Calibri"/>
                </a:rPr>
                <a:t>ESPOSIZIONE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it-IT" sz="1800" u="none" cap="none" strike="noStrike">
                  <a:solidFill>
                    <a:schemeClr val="lt1"/>
                  </a:solidFill>
                  <a:latin typeface="Calibri"/>
                  <a:ea typeface="Calibri"/>
                  <a:cs typeface="Calibri"/>
                  <a:sym typeface="Calibri"/>
                </a:rPr>
                <a:t> ORALE</a:t>
              </a:r>
              <a:endParaRPr b="0" i="0" sz="1400" u="none" cap="none" strike="noStrike">
                <a:solidFill>
                  <a:srgbClr val="000000"/>
                </a:solidFill>
                <a:latin typeface="Arial"/>
                <a:ea typeface="Arial"/>
                <a:cs typeface="Arial"/>
                <a:sym typeface="Arial"/>
              </a:endParaRPr>
            </a:p>
          </p:txBody>
        </p:sp>
        <p:pic>
          <p:nvPicPr>
            <p:cNvPr id="359" name="Google Shape;359;p33"/>
            <p:cNvPicPr preferRelativeResize="0"/>
            <p:nvPr/>
          </p:nvPicPr>
          <p:blipFill rotWithShape="1">
            <a:blip r:embed="rId3">
              <a:alphaModFix/>
            </a:blip>
            <a:srcRect b="0" l="0" r="0" t="0"/>
            <a:stretch/>
          </p:blipFill>
          <p:spPr>
            <a:xfrm>
              <a:off x="4021474" y="4887379"/>
              <a:ext cx="899349" cy="833731"/>
            </a:xfrm>
            <a:prstGeom prst="rect">
              <a:avLst/>
            </a:prstGeom>
            <a:noFill/>
            <a:ln>
              <a:noFill/>
            </a:ln>
          </p:spPr>
        </p:pic>
      </p:grpSp>
      <p:grpSp>
        <p:nvGrpSpPr>
          <p:cNvPr id="360" name="Google Shape;360;p33"/>
          <p:cNvGrpSpPr/>
          <p:nvPr/>
        </p:nvGrpSpPr>
        <p:grpSpPr>
          <a:xfrm>
            <a:off x="6698761" y="4487661"/>
            <a:ext cx="2794033" cy="1655828"/>
            <a:chOff x="6376737" y="3086289"/>
            <a:chExt cx="4422082" cy="2488340"/>
          </a:xfrm>
        </p:grpSpPr>
        <p:sp>
          <p:nvSpPr>
            <p:cNvPr id="361" name="Google Shape;361;p33"/>
            <p:cNvSpPr/>
            <p:nvPr/>
          </p:nvSpPr>
          <p:spPr>
            <a:xfrm>
              <a:off x="6376737" y="3086289"/>
              <a:ext cx="4422082" cy="2488340"/>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it-IT" sz="1800" u="none" cap="none" strike="noStrike">
                  <a:solidFill>
                    <a:schemeClr val="lt1"/>
                  </a:solidFill>
                  <a:latin typeface="Calibri"/>
                  <a:ea typeface="Calibri"/>
                  <a:cs typeface="Calibri"/>
                  <a:sym typeface="Calibri"/>
                </a:rPr>
                <a:t>ELABORATO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it-IT" sz="1800" u="none" cap="none" strike="noStrike">
                  <a:solidFill>
                    <a:schemeClr val="lt1"/>
                  </a:solidFill>
                  <a:latin typeface="Calibri"/>
                  <a:ea typeface="Calibri"/>
                  <a:cs typeface="Calibri"/>
                  <a:sym typeface="Calibri"/>
                </a:rPr>
                <a:t>MULTIMEDIALE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it-IT" sz="1800" u="none" cap="none" strike="noStrike">
                  <a:solidFill>
                    <a:schemeClr val="lt1"/>
                  </a:solidFill>
                  <a:latin typeface="Calibri"/>
                  <a:ea typeface="Calibri"/>
                  <a:cs typeface="Calibri"/>
                  <a:sym typeface="Calibri"/>
                </a:rPr>
                <a:t>/RELAZIONE</a:t>
              </a:r>
              <a:endParaRPr b="0" i="0" sz="1400" u="none" cap="none" strike="noStrike">
                <a:solidFill>
                  <a:srgbClr val="000000"/>
                </a:solidFill>
                <a:latin typeface="Arial"/>
                <a:ea typeface="Arial"/>
                <a:cs typeface="Arial"/>
                <a:sym typeface="Arial"/>
              </a:endParaRPr>
            </a:p>
          </p:txBody>
        </p:sp>
        <p:pic>
          <p:nvPicPr>
            <p:cNvPr descr="Risultati immagini per presentazione" id="362" name="Google Shape;362;p33"/>
            <p:cNvPicPr preferRelativeResize="0"/>
            <p:nvPr/>
          </p:nvPicPr>
          <p:blipFill rotWithShape="1">
            <a:blip r:embed="rId4">
              <a:alphaModFix/>
            </a:blip>
            <a:srcRect b="0" l="0" r="0" t="0"/>
            <a:stretch/>
          </p:blipFill>
          <p:spPr>
            <a:xfrm>
              <a:off x="9043594" y="3718056"/>
              <a:ext cx="1644914" cy="1090649"/>
            </a:xfrm>
            <a:prstGeom prst="rect">
              <a:avLst/>
            </a:prstGeom>
            <a:noFill/>
            <a:ln>
              <a:noFill/>
            </a:ln>
          </p:spPr>
        </p:pic>
      </p:grpSp>
      <p:sp>
        <p:nvSpPr>
          <p:cNvPr id="363" name="Google Shape;363;p33"/>
          <p:cNvSpPr/>
          <p:nvPr/>
        </p:nvSpPr>
        <p:spPr>
          <a:xfrm>
            <a:off x="872353" y="2626376"/>
            <a:ext cx="5601041" cy="276999"/>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rPr b="0" i="0" lang="it-IT" sz="1200" u="sng" cap="none" strike="noStrike">
                <a:solidFill>
                  <a:schemeClr val="hlink"/>
                </a:solidFill>
                <a:latin typeface="Calibri"/>
                <a:ea typeface="Calibri"/>
                <a:cs typeface="Calibri"/>
                <a:sym typeface="Calibri"/>
                <a:hlinkClick r:id="rId5"/>
              </a:rPr>
              <a:t>http://www.istruzione.it/esame_di_stato/europass/SupplementoEuropass.htm</a:t>
            </a:r>
            <a:r>
              <a:rPr b="0" i="0" lang="it-IT" sz="1200" u="none" cap="none" strike="noStrike">
                <a:solidFill>
                  <a:srgbClr val="00206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364" name="Google Shape;364;p33"/>
          <p:cNvSpPr/>
          <p:nvPr/>
        </p:nvSpPr>
        <p:spPr>
          <a:xfrm>
            <a:off x="6627069" y="2464793"/>
            <a:ext cx="4820816" cy="60016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it-IT" sz="1100" u="sng" cap="none" strike="noStrike">
                <a:solidFill>
                  <a:schemeClr val="hlink"/>
                </a:solidFill>
                <a:latin typeface="Calibri"/>
                <a:ea typeface="Calibri"/>
                <a:cs typeface="Calibri"/>
                <a:sym typeface="Calibri"/>
                <a:hlinkClick r:id="rId6"/>
              </a:rPr>
              <a:t>https://www.miur.gov.it/documents/20182/1306025/Linee+guida+PCTO+con+allegati.pdf/3e6b5514-c5e4-71de-8103-30250f17134a?version=1.0&amp;t=1570548388496</a:t>
            </a:r>
            <a:endParaRPr b="0" i="0" sz="11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grpSp>
        <p:nvGrpSpPr>
          <p:cNvPr id="369" name="Google Shape;369;p34"/>
          <p:cNvGrpSpPr/>
          <p:nvPr/>
        </p:nvGrpSpPr>
        <p:grpSpPr>
          <a:xfrm>
            <a:off x="488646" y="1639547"/>
            <a:ext cx="2846454" cy="1992907"/>
            <a:chOff x="352926" y="1836195"/>
            <a:chExt cx="5393913" cy="3233110"/>
          </a:xfrm>
        </p:grpSpPr>
        <p:sp>
          <p:nvSpPr>
            <p:cNvPr id="370" name="Google Shape;370;p34"/>
            <p:cNvSpPr/>
            <p:nvPr/>
          </p:nvSpPr>
          <p:spPr>
            <a:xfrm>
              <a:off x="352926" y="1836195"/>
              <a:ext cx="5393913" cy="3233110"/>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it-IT" sz="2000" u="none" cap="none" strike="noStrike">
                  <a:solidFill>
                    <a:schemeClr val="lt1"/>
                  </a:solidFill>
                  <a:latin typeface="Calibri"/>
                  <a:ea typeface="Calibri"/>
                  <a:cs typeface="Calibri"/>
                  <a:sym typeface="Calibri"/>
                </a:rPr>
                <a:t>RELAZIONE</a:t>
              </a:r>
              <a:endParaRPr b="0" i="0" sz="1400" u="none" cap="none" strike="noStrike">
                <a:solidFill>
                  <a:srgbClr val="000000"/>
                </a:solidFill>
                <a:latin typeface="Arial"/>
                <a:ea typeface="Arial"/>
                <a:cs typeface="Arial"/>
                <a:sym typeface="Arial"/>
              </a:endParaRPr>
            </a:p>
          </p:txBody>
        </p:sp>
        <p:pic>
          <p:nvPicPr>
            <p:cNvPr descr="Risultati immagini per documento" id="371" name="Google Shape;371;p34"/>
            <p:cNvPicPr preferRelativeResize="0"/>
            <p:nvPr/>
          </p:nvPicPr>
          <p:blipFill rotWithShape="1">
            <a:blip r:embed="rId3">
              <a:alphaModFix/>
            </a:blip>
            <a:srcRect b="0" l="0" r="0" t="0"/>
            <a:stretch/>
          </p:blipFill>
          <p:spPr>
            <a:xfrm>
              <a:off x="3424285" y="2606685"/>
              <a:ext cx="1415293" cy="1815578"/>
            </a:xfrm>
            <a:prstGeom prst="rect">
              <a:avLst/>
            </a:prstGeom>
            <a:noFill/>
            <a:ln>
              <a:noFill/>
            </a:ln>
          </p:spPr>
        </p:pic>
      </p:grpSp>
      <p:sp>
        <p:nvSpPr>
          <p:cNvPr id="372" name="Google Shape;372;p34"/>
          <p:cNvSpPr/>
          <p:nvPr/>
        </p:nvSpPr>
        <p:spPr>
          <a:xfrm>
            <a:off x="429208" y="70637"/>
            <a:ext cx="11509195"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it-IT" sz="2800" u="none" cap="none" strike="noStrike">
                <a:solidFill>
                  <a:srgbClr val="002060"/>
                </a:solidFill>
                <a:latin typeface="Calibri"/>
                <a:ea typeface="Calibri"/>
                <a:cs typeface="Calibri"/>
                <a:sym typeface="Calibri"/>
              </a:rPr>
              <a:t>Come presentare la tua esperienza PCTO</a:t>
            </a:r>
            <a:endParaRPr b="0" i="0" sz="1400" u="none" cap="none" strike="noStrike">
              <a:solidFill>
                <a:srgbClr val="000000"/>
              </a:solidFill>
              <a:latin typeface="Arial"/>
              <a:ea typeface="Arial"/>
              <a:cs typeface="Arial"/>
              <a:sym typeface="Arial"/>
            </a:endParaRPr>
          </a:p>
        </p:txBody>
      </p:sp>
      <p:sp>
        <p:nvSpPr>
          <p:cNvPr id="373" name="Google Shape;373;p34"/>
          <p:cNvSpPr txBox="1"/>
          <p:nvPr/>
        </p:nvSpPr>
        <p:spPr>
          <a:xfrm>
            <a:off x="3866148" y="1827892"/>
            <a:ext cx="8053136" cy="1477328"/>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0" i="0" lang="it-IT" sz="1800" u="none" cap="none" strike="noStrike">
                <a:solidFill>
                  <a:srgbClr val="002060"/>
                </a:solidFill>
                <a:latin typeface="Calibri"/>
                <a:ea typeface="Calibri"/>
                <a:cs typeface="Calibri"/>
                <a:sym typeface="Calibri"/>
              </a:rPr>
              <a:t>La relazione scritta (se realizzata)</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2060"/>
              </a:buClr>
              <a:buSzPts val="1800"/>
              <a:buFont typeface="Noto Sans Symbols"/>
              <a:buChar char="✔"/>
            </a:pPr>
            <a:r>
              <a:rPr lang="it-IT" sz="1800">
                <a:solidFill>
                  <a:srgbClr val="002060"/>
                </a:solidFill>
                <a:latin typeface="Calibri"/>
                <a:ea typeface="Calibri"/>
                <a:cs typeface="Calibri"/>
                <a:sym typeface="Calibri"/>
              </a:rPr>
              <a:t>Può r</a:t>
            </a:r>
            <a:r>
              <a:rPr b="0" i="0" lang="it-IT" sz="1800" u="none" cap="none" strike="noStrike">
                <a:solidFill>
                  <a:srgbClr val="002060"/>
                </a:solidFill>
                <a:latin typeface="Calibri"/>
                <a:ea typeface="Calibri"/>
                <a:cs typeface="Calibri"/>
                <a:sym typeface="Calibri"/>
              </a:rPr>
              <a:t>appresentare uno strumento per raccogliere e sistematizzare le informazioni e riflessioni relative all’esperienza di PCTO svolta nei tre anni.</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2060"/>
              </a:buClr>
              <a:buSzPts val="1800"/>
              <a:buFont typeface="Noto Sans Symbols"/>
              <a:buChar char="✔"/>
            </a:pPr>
            <a:r>
              <a:rPr b="0" i="0" lang="it-IT" sz="1800" u="none" cap="none" strike="noStrike">
                <a:solidFill>
                  <a:srgbClr val="002060"/>
                </a:solidFill>
                <a:latin typeface="Calibri"/>
                <a:ea typeface="Calibri"/>
                <a:cs typeface="Calibri"/>
                <a:sym typeface="Calibri"/>
              </a:rPr>
              <a:t>Può essere la base per la preparazione dell</a:t>
            </a:r>
            <a:r>
              <a:rPr lang="it-IT" sz="1800">
                <a:solidFill>
                  <a:srgbClr val="002060"/>
                </a:solidFill>
                <a:latin typeface="Calibri"/>
                <a:ea typeface="Calibri"/>
                <a:cs typeface="Calibri"/>
                <a:sym typeface="Calibri"/>
              </a:rPr>
              <a:t>’esposizione orale e/o </a:t>
            </a:r>
            <a:r>
              <a:rPr b="0" i="0" lang="it-IT" sz="1800" u="none" cap="none" strike="noStrike">
                <a:solidFill>
                  <a:srgbClr val="002060"/>
                </a:solidFill>
                <a:latin typeface="Calibri"/>
                <a:ea typeface="Calibri"/>
                <a:cs typeface="Calibri"/>
                <a:sym typeface="Calibri"/>
              </a:rPr>
              <a:t>dell’elaborato multimediale che ne rappresenterà una sintesi.</a:t>
            </a:r>
            <a:endParaRPr b="0" i="0" sz="1400" u="none" cap="none" strike="noStrike">
              <a:solidFill>
                <a:srgbClr val="000000"/>
              </a:solidFill>
              <a:latin typeface="Arial"/>
              <a:ea typeface="Arial"/>
              <a:cs typeface="Arial"/>
              <a:sym typeface="Arial"/>
            </a:endParaRPr>
          </a:p>
        </p:txBody>
      </p:sp>
      <p:sp>
        <p:nvSpPr>
          <p:cNvPr id="374" name="Google Shape;374;p34"/>
          <p:cNvSpPr txBox="1"/>
          <p:nvPr/>
        </p:nvSpPr>
        <p:spPr>
          <a:xfrm>
            <a:off x="3850100" y="4265850"/>
            <a:ext cx="8053200" cy="13470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0" i="0" lang="it-IT" sz="1800" u="none" cap="none" strike="noStrike">
                <a:solidFill>
                  <a:srgbClr val="002060"/>
                </a:solidFill>
                <a:latin typeface="Calibri"/>
                <a:ea typeface="Calibri"/>
                <a:cs typeface="Calibri"/>
                <a:sym typeface="Calibri"/>
              </a:rPr>
              <a:t>L’elaborato multimediale</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2060"/>
              </a:buClr>
              <a:buSzPts val="1800"/>
              <a:buFont typeface="Noto Sans Symbols"/>
              <a:buChar char="✔"/>
            </a:pPr>
            <a:r>
              <a:rPr lang="it-IT" sz="1800">
                <a:solidFill>
                  <a:srgbClr val="002060"/>
                </a:solidFill>
                <a:latin typeface="Calibri"/>
                <a:ea typeface="Calibri"/>
                <a:cs typeface="Calibri"/>
                <a:sym typeface="Calibri"/>
              </a:rPr>
              <a:t>Può essere uno </a:t>
            </a:r>
            <a:r>
              <a:rPr b="0" i="0" lang="it-IT" sz="1800" u="none" cap="none" strike="noStrike">
                <a:solidFill>
                  <a:srgbClr val="002060"/>
                </a:solidFill>
                <a:latin typeface="Calibri"/>
                <a:ea typeface="Calibri"/>
                <a:cs typeface="Calibri"/>
                <a:sym typeface="Calibri"/>
              </a:rPr>
              <a:t>strumento per accompagnare l’esposizione orale dell’esperienza in sede di Colloquio d’Esame, personalizzando il racconto dell’esperienza svolta</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2060"/>
              </a:buClr>
              <a:buSzPts val="1800"/>
              <a:buFont typeface="Noto Sans Symbols"/>
              <a:buChar char="✔"/>
            </a:pPr>
            <a:r>
              <a:rPr b="0" i="0" lang="it-IT" sz="1800" u="none" cap="none" strike="noStrike">
                <a:solidFill>
                  <a:srgbClr val="002060"/>
                </a:solidFill>
                <a:latin typeface="Calibri"/>
                <a:ea typeface="Calibri"/>
                <a:cs typeface="Calibri"/>
                <a:sym typeface="Calibri"/>
              </a:rPr>
              <a:t>Sarà una sintesi della relazione (se realizzata)</a:t>
            </a:r>
            <a:endParaRPr b="0" i="0" sz="1400" u="none" cap="none" strike="noStrike">
              <a:solidFill>
                <a:srgbClr val="000000"/>
              </a:solidFill>
              <a:latin typeface="Arial"/>
              <a:ea typeface="Arial"/>
              <a:cs typeface="Arial"/>
              <a:sym typeface="Arial"/>
            </a:endParaRPr>
          </a:p>
          <a:p>
            <a:pPr indent="-171450" lvl="0" marL="285750" marR="0" rtl="0" algn="just">
              <a:lnSpc>
                <a:spcPct val="100000"/>
              </a:lnSpc>
              <a:spcBef>
                <a:spcPts val="0"/>
              </a:spcBef>
              <a:spcAft>
                <a:spcPts val="0"/>
              </a:spcAft>
              <a:buClr>
                <a:schemeClr val="dk1"/>
              </a:buClr>
              <a:buSzPts val="1800"/>
              <a:buFont typeface="Noto Sans Symbols"/>
              <a:buNone/>
            </a:pPr>
            <a:r>
              <a:t/>
            </a:r>
            <a:endParaRPr b="0" i="0" sz="1800" u="none" cap="none" strike="noStrike">
              <a:solidFill>
                <a:srgbClr val="002060"/>
              </a:solidFill>
              <a:latin typeface="Calibri"/>
              <a:ea typeface="Calibri"/>
              <a:cs typeface="Calibri"/>
              <a:sym typeface="Calibri"/>
            </a:endParaRPr>
          </a:p>
        </p:txBody>
      </p:sp>
      <p:grpSp>
        <p:nvGrpSpPr>
          <p:cNvPr id="375" name="Google Shape;375;p34"/>
          <p:cNvGrpSpPr/>
          <p:nvPr/>
        </p:nvGrpSpPr>
        <p:grpSpPr>
          <a:xfrm>
            <a:off x="394049" y="3951791"/>
            <a:ext cx="3215424" cy="1992907"/>
            <a:chOff x="6376737" y="3086289"/>
            <a:chExt cx="4422082" cy="2488340"/>
          </a:xfrm>
        </p:grpSpPr>
        <p:sp>
          <p:nvSpPr>
            <p:cNvPr id="376" name="Google Shape;376;p34"/>
            <p:cNvSpPr/>
            <p:nvPr/>
          </p:nvSpPr>
          <p:spPr>
            <a:xfrm>
              <a:off x="6376737" y="3086289"/>
              <a:ext cx="4422082" cy="2488340"/>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it-IT" sz="2000" u="none" cap="none" strike="noStrike">
                  <a:solidFill>
                    <a:schemeClr val="lt1"/>
                  </a:solidFill>
                  <a:latin typeface="Calibri"/>
                  <a:ea typeface="Calibri"/>
                  <a:cs typeface="Calibri"/>
                  <a:sym typeface="Calibri"/>
                </a:rPr>
                <a:t>ELABORATO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it-IT" sz="2000" u="none" cap="none" strike="noStrike">
                  <a:solidFill>
                    <a:schemeClr val="lt1"/>
                  </a:solidFill>
                  <a:latin typeface="Calibri"/>
                  <a:ea typeface="Calibri"/>
                  <a:cs typeface="Calibri"/>
                  <a:sym typeface="Calibri"/>
                </a:rPr>
                <a:t>MULTIMEDIALE</a:t>
              </a:r>
              <a:endParaRPr b="0" i="0" sz="1400" u="none" cap="none" strike="noStrike">
                <a:solidFill>
                  <a:srgbClr val="000000"/>
                </a:solidFill>
                <a:latin typeface="Arial"/>
                <a:ea typeface="Arial"/>
                <a:cs typeface="Arial"/>
                <a:sym typeface="Arial"/>
              </a:endParaRPr>
            </a:p>
          </p:txBody>
        </p:sp>
        <p:pic>
          <p:nvPicPr>
            <p:cNvPr descr="Risultati immagini per presentazione" id="377" name="Google Shape;377;p34"/>
            <p:cNvPicPr preferRelativeResize="0"/>
            <p:nvPr/>
          </p:nvPicPr>
          <p:blipFill rotWithShape="1">
            <a:blip r:embed="rId4">
              <a:alphaModFix/>
            </a:blip>
            <a:srcRect b="0" l="0" r="0" t="0"/>
            <a:stretch/>
          </p:blipFill>
          <p:spPr>
            <a:xfrm>
              <a:off x="9043594" y="3718056"/>
              <a:ext cx="1644914" cy="1090649"/>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35"/>
          <p:cNvSpPr/>
          <p:nvPr/>
        </p:nvSpPr>
        <p:spPr>
          <a:xfrm>
            <a:off x="397815" y="-1"/>
            <a:ext cx="8932828" cy="83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it-IT" sz="2800" u="none" cap="none" strike="noStrike">
                <a:solidFill>
                  <a:srgbClr val="002060"/>
                </a:solidFill>
                <a:latin typeface="Calibri"/>
                <a:ea typeface="Calibri"/>
                <a:cs typeface="Calibri"/>
                <a:sym typeface="Calibri"/>
              </a:rPr>
              <a:t>Alcuni suggerimenti per cominciare</a:t>
            </a:r>
            <a:endParaRPr b="0" i="1" sz="2800" u="none" cap="none" strike="noStrike">
              <a:solidFill>
                <a:srgbClr val="002060"/>
              </a:solidFill>
              <a:latin typeface="Calibri"/>
              <a:ea typeface="Calibri"/>
              <a:cs typeface="Calibri"/>
              <a:sym typeface="Calibri"/>
            </a:endParaRPr>
          </a:p>
        </p:txBody>
      </p:sp>
      <p:sp>
        <p:nvSpPr>
          <p:cNvPr id="383" name="Google Shape;383;p35"/>
          <p:cNvSpPr txBox="1"/>
          <p:nvPr/>
        </p:nvSpPr>
        <p:spPr>
          <a:xfrm>
            <a:off x="259953" y="1256635"/>
            <a:ext cx="10726492" cy="50007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200000"/>
              </a:lnSpc>
              <a:spcBef>
                <a:spcPts val="0"/>
              </a:spcBef>
              <a:spcAft>
                <a:spcPts val="0"/>
              </a:spcAft>
              <a:buClr>
                <a:srgbClr val="002060"/>
              </a:buClr>
              <a:buSzPts val="1800"/>
              <a:buFont typeface="Noto Sans Symbols"/>
              <a:buChar char="✔"/>
            </a:pPr>
            <a:r>
              <a:rPr b="1" i="0" lang="it-IT" sz="1800" u="sng" cap="none" strike="noStrike">
                <a:solidFill>
                  <a:srgbClr val="002060"/>
                </a:solidFill>
                <a:latin typeface="Calibri"/>
                <a:ea typeface="Calibri"/>
                <a:cs typeface="Calibri"/>
                <a:sym typeface="Calibri"/>
              </a:rPr>
              <a:t>Sintesi</a:t>
            </a:r>
            <a:r>
              <a:rPr b="1" i="0" lang="it-IT" sz="1800" u="none" cap="none" strike="noStrike">
                <a:solidFill>
                  <a:srgbClr val="002060"/>
                </a:solidFill>
                <a:latin typeface="Calibri"/>
                <a:ea typeface="Calibri"/>
                <a:cs typeface="Calibri"/>
                <a:sym typeface="Calibri"/>
              </a:rPr>
              <a:t>: per essere efficace, concentra il tuo racconto in alcuni minuti (dai 5 ai 10 può essere un giusto tempo anche se il tempo effettivo a tua disposizione sarà comunque stabilito dalla commissione d’esame). Per l’elaborato multimediale ti consigliamo di non superare le 8/10 slides.</a:t>
            </a:r>
            <a:endParaRPr b="0" i="0" sz="1400" u="none" cap="none" strike="noStrike">
              <a:solidFill>
                <a:srgbClr val="000000"/>
              </a:solidFill>
              <a:latin typeface="Arial"/>
              <a:ea typeface="Arial"/>
              <a:cs typeface="Arial"/>
              <a:sym typeface="Arial"/>
            </a:endParaRPr>
          </a:p>
          <a:p>
            <a:pPr indent="-342900" lvl="0" marL="342900" marR="0" rtl="0" algn="l">
              <a:lnSpc>
                <a:spcPct val="200000"/>
              </a:lnSpc>
              <a:spcBef>
                <a:spcPts val="0"/>
              </a:spcBef>
              <a:spcAft>
                <a:spcPts val="0"/>
              </a:spcAft>
              <a:buClr>
                <a:srgbClr val="002060"/>
              </a:buClr>
              <a:buSzPts val="1800"/>
              <a:buFont typeface="Noto Sans Symbols"/>
              <a:buChar char="✔"/>
            </a:pPr>
            <a:r>
              <a:rPr b="1" i="0" lang="it-IT" sz="1800" u="sng" cap="none" strike="noStrike">
                <a:solidFill>
                  <a:srgbClr val="002060"/>
                </a:solidFill>
                <a:latin typeface="Calibri"/>
                <a:ea typeface="Calibri"/>
                <a:cs typeface="Calibri"/>
                <a:sym typeface="Calibri"/>
              </a:rPr>
              <a:t>Completezza</a:t>
            </a:r>
            <a:r>
              <a:rPr b="1" i="0" lang="it-IT" sz="1800" u="none" cap="none" strike="noStrike">
                <a:solidFill>
                  <a:srgbClr val="002060"/>
                </a:solidFill>
                <a:latin typeface="Calibri"/>
                <a:ea typeface="Calibri"/>
                <a:cs typeface="Calibri"/>
                <a:sym typeface="Calibri"/>
              </a:rPr>
              <a:t>: se nel corso del triennio hai svolto differenti esperienze, fa una panoramica veloce per poi concentrarti sul racconto di quella per te più significativa. Preparati comunque a rispondere a domande aggiuntive o integrare le tue riflessioni.</a:t>
            </a:r>
            <a:endParaRPr b="0" i="0" sz="1400" u="none" cap="none" strike="noStrike">
              <a:solidFill>
                <a:srgbClr val="000000"/>
              </a:solidFill>
              <a:latin typeface="Arial"/>
              <a:ea typeface="Arial"/>
              <a:cs typeface="Arial"/>
              <a:sym typeface="Arial"/>
            </a:endParaRPr>
          </a:p>
          <a:p>
            <a:pPr indent="-342900" lvl="0" marL="342900" marR="0" rtl="0" algn="l">
              <a:lnSpc>
                <a:spcPct val="200000"/>
              </a:lnSpc>
              <a:spcBef>
                <a:spcPts val="0"/>
              </a:spcBef>
              <a:spcAft>
                <a:spcPts val="0"/>
              </a:spcAft>
              <a:buClr>
                <a:srgbClr val="002060"/>
              </a:buClr>
              <a:buSzPts val="1800"/>
              <a:buFont typeface="Noto Sans Symbols"/>
              <a:buChar char="✔"/>
            </a:pPr>
            <a:r>
              <a:rPr b="1" i="0" lang="it-IT" sz="1800" u="sng" cap="none" strike="noStrike">
                <a:solidFill>
                  <a:srgbClr val="002060"/>
                </a:solidFill>
                <a:latin typeface="Calibri"/>
                <a:ea typeface="Calibri"/>
                <a:cs typeface="Calibri"/>
                <a:sym typeface="Calibri"/>
              </a:rPr>
              <a:t>Creatività</a:t>
            </a:r>
            <a:r>
              <a:rPr b="1" i="0" lang="it-IT" sz="1800" u="none" cap="none" strike="noStrike">
                <a:solidFill>
                  <a:srgbClr val="002060"/>
                </a:solidFill>
                <a:latin typeface="Calibri"/>
                <a:ea typeface="Calibri"/>
                <a:cs typeface="Calibri"/>
                <a:sym typeface="Calibri"/>
              </a:rPr>
              <a:t>: collegare ciò che hai vissuto alle competenze acquisite o rafforzate e al suo valore orientativo ti permette di rendere personale la tua presentazione anche nel caso tu abbia fatto un’esperienza </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1800"/>
              <a:buFont typeface="Arial"/>
              <a:buNone/>
            </a:pPr>
            <a:r>
              <a:rPr b="1" i="0" lang="it-IT" sz="1800" u="none" cap="none" strike="noStrike">
                <a:solidFill>
                  <a:srgbClr val="002060"/>
                </a:solidFill>
                <a:latin typeface="Calibri"/>
                <a:ea typeface="Calibri"/>
                <a:cs typeface="Calibri"/>
                <a:sym typeface="Calibri"/>
              </a:rPr>
              <a:t>       uguale a quella di altri compagni. </a:t>
            </a:r>
            <a:endParaRPr b="1" i="0" sz="1800" u="none" cap="none" strike="noStrike">
              <a:solidFill>
                <a:schemeClr val="dk1"/>
              </a:solidFill>
              <a:latin typeface="Calibri"/>
              <a:ea typeface="Calibri"/>
              <a:cs typeface="Calibri"/>
              <a:sym typeface="Calibri"/>
            </a:endParaRPr>
          </a:p>
        </p:txBody>
      </p:sp>
      <p:pic>
        <p:nvPicPr>
          <p:cNvPr descr="👍 Pollice In Su Emoji" id="384" name="Google Shape;384;p35"/>
          <p:cNvPicPr preferRelativeResize="0"/>
          <p:nvPr/>
        </p:nvPicPr>
        <p:blipFill rotWithShape="1">
          <a:blip r:embed="rId3">
            <a:alphaModFix/>
          </a:blip>
          <a:srcRect b="0" l="0" r="0" t="0"/>
          <a:stretch/>
        </p:blipFill>
        <p:spPr>
          <a:xfrm rot="-759059">
            <a:off x="10851386" y="1318919"/>
            <a:ext cx="986686" cy="98668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36"/>
          <p:cNvSpPr txBox="1"/>
          <p:nvPr/>
        </p:nvSpPr>
        <p:spPr>
          <a:xfrm>
            <a:off x="326573" y="158622"/>
            <a:ext cx="8229600" cy="92333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2060"/>
              </a:buClr>
              <a:buSzPts val="2800"/>
              <a:buFont typeface="Calibri"/>
              <a:buNone/>
            </a:pPr>
            <a:r>
              <a:rPr b="1" i="0" lang="it-IT" sz="2800" u="none" cap="none" strike="noStrike">
                <a:solidFill>
                  <a:srgbClr val="002060"/>
                </a:solidFill>
                <a:latin typeface="Calibri"/>
                <a:ea typeface="Calibri"/>
                <a:cs typeface="Calibri"/>
                <a:sym typeface="Calibri"/>
              </a:rPr>
              <a:t>Come impostare il racconto?</a:t>
            </a:r>
            <a:endParaRPr b="0" i="0" sz="2800" u="none" cap="none" strike="noStrike">
              <a:solidFill>
                <a:srgbClr val="002060"/>
              </a:solidFill>
              <a:latin typeface="Calibri"/>
              <a:ea typeface="Calibri"/>
              <a:cs typeface="Calibri"/>
              <a:sym typeface="Calibri"/>
            </a:endParaRPr>
          </a:p>
        </p:txBody>
      </p:sp>
      <p:sp>
        <p:nvSpPr>
          <p:cNvPr id="390" name="Google Shape;390;p36"/>
          <p:cNvSpPr txBox="1"/>
          <p:nvPr/>
        </p:nvSpPr>
        <p:spPr>
          <a:xfrm>
            <a:off x="368968" y="1129145"/>
            <a:ext cx="11101064" cy="92333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1" i="0" lang="it-IT" sz="1800" u="none" cap="none" strike="noStrike">
                <a:solidFill>
                  <a:srgbClr val="002060"/>
                </a:solidFill>
                <a:latin typeface="Calibri"/>
                <a:ea typeface="Calibri"/>
                <a:cs typeface="Calibri"/>
                <a:sym typeface="Calibri"/>
              </a:rPr>
              <a:t>Per presentare il tuo percorso PCTO</a:t>
            </a:r>
            <a:r>
              <a:rPr b="1" lang="it-IT" sz="1800">
                <a:solidFill>
                  <a:srgbClr val="002060"/>
                </a:solidFill>
                <a:latin typeface="Calibri"/>
                <a:ea typeface="Calibri"/>
                <a:cs typeface="Calibri"/>
                <a:sym typeface="Calibri"/>
              </a:rPr>
              <a:t> </a:t>
            </a:r>
            <a:r>
              <a:rPr b="1" i="0" lang="it-IT" sz="1800" u="none" cap="none" strike="noStrike">
                <a:solidFill>
                  <a:srgbClr val="002060"/>
                </a:solidFill>
                <a:latin typeface="Calibri"/>
                <a:ea typeface="Calibri"/>
                <a:cs typeface="Calibri"/>
                <a:sym typeface="Calibri"/>
              </a:rPr>
              <a:t>ti proponiamo di partire dalla presente traccia, che non è uno schema obbligatorio e vincolante, ma una guida da utilizzare con libertà, adattandolo al percorso da te svolto e alla tua personale esperienza.</a:t>
            </a:r>
            <a:endParaRPr b="0" i="0" sz="1800" u="none" cap="none" strike="noStrike">
              <a:solidFill>
                <a:schemeClr val="dk1"/>
              </a:solidFill>
              <a:latin typeface="Calibri"/>
              <a:ea typeface="Calibri"/>
              <a:cs typeface="Calibri"/>
              <a:sym typeface="Calibri"/>
            </a:endParaRPr>
          </a:p>
        </p:txBody>
      </p:sp>
      <p:sp>
        <p:nvSpPr>
          <p:cNvPr id="391" name="Google Shape;391;p36"/>
          <p:cNvSpPr/>
          <p:nvPr/>
        </p:nvSpPr>
        <p:spPr>
          <a:xfrm>
            <a:off x="379450" y="4797600"/>
            <a:ext cx="108669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it-IT" sz="1800" u="none" cap="none" strike="noStrike">
                <a:solidFill>
                  <a:srgbClr val="002060"/>
                </a:solidFill>
                <a:latin typeface="Calibri"/>
                <a:ea typeface="Calibri"/>
                <a:cs typeface="Calibri"/>
                <a:sym typeface="Calibri"/>
              </a:rPr>
              <a:t>Nel descrivere le attività e il risultato vanno messe in evidenza le competenze possedute, rafforzate, acquisite.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it-IT" sz="1800" u="none" cap="none" strike="noStrike">
                <a:solidFill>
                  <a:srgbClr val="002060"/>
                </a:solidFill>
                <a:latin typeface="Calibri"/>
                <a:ea typeface="Calibri"/>
                <a:cs typeface="Calibri"/>
                <a:sym typeface="Calibri"/>
              </a:rPr>
              <a:t>Nelle conclusioni va messo in evidenza il valore orientativo dell’esperienza svolta.</a:t>
            </a:r>
            <a:endParaRPr b="0" i="0" sz="1400" u="none" cap="none" strike="noStrike">
              <a:solidFill>
                <a:srgbClr val="000000"/>
              </a:solidFill>
              <a:latin typeface="Arial"/>
              <a:ea typeface="Arial"/>
              <a:cs typeface="Arial"/>
              <a:sym typeface="Arial"/>
            </a:endParaRPr>
          </a:p>
        </p:txBody>
      </p:sp>
      <p:sp>
        <p:nvSpPr>
          <p:cNvPr id="392" name="Google Shape;392;p36"/>
          <p:cNvSpPr/>
          <p:nvPr/>
        </p:nvSpPr>
        <p:spPr>
          <a:xfrm>
            <a:off x="379449" y="3905682"/>
            <a:ext cx="7467600" cy="737125"/>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Clr>
                <a:srgbClr val="000000"/>
              </a:buClr>
              <a:buSzPts val="2000"/>
              <a:buFont typeface="Arial"/>
              <a:buNone/>
            </a:pPr>
            <a:r>
              <a:rPr b="1" i="0" lang="it-IT" sz="2000" u="none" cap="none" strike="noStrike">
                <a:solidFill>
                  <a:srgbClr val="002060"/>
                </a:solidFill>
                <a:latin typeface="Calibri"/>
                <a:ea typeface="Calibri"/>
                <a:cs typeface="Calibri"/>
                <a:sym typeface="Calibri"/>
              </a:rPr>
              <a:t>4. Risultato</a:t>
            </a:r>
            <a:r>
              <a:rPr b="1" i="0" lang="it-IT" sz="1800" u="none" cap="none" strike="noStrike">
                <a:solidFill>
                  <a:srgbClr val="002060"/>
                </a:solidFill>
                <a:latin typeface="Calibri"/>
                <a:ea typeface="Calibri"/>
                <a:cs typeface="Calibri"/>
                <a:sym typeface="Calibri"/>
              </a:rPr>
              <a:t>: </a:t>
            </a:r>
            <a:r>
              <a:rPr b="0" i="0" lang="it-IT" sz="1800" u="none" cap="none" strike="noStrike">
                <a:solidFill>
                  <a:srgbClr val="002060"/>
                </a:solidFill>
                <a:latin typeface="Calibri"/>
                <a:ea typeface="Calibri"/>
                <a:cs typeface="Calibri"/>
                <a:sym typeface="Calibri"/>
              </a:rPr>
              <a:t>l’esito finale, le difficoltà incontrate, i risultati raggiunti.</a:t>
            </a:r>
            <a:endParaRPr b="0" i="0" sz="1400" u="none" cap="none" strike="noStrike">
              <a:solidFill>
                <a:srgbClr val="000000"/>
              </a:solidFill>
              <a:latin typeface="Arial"/>
              <a:ea typeface="Arial"/>
              <a:cs typeface="Arial"/>
              <a:sym typeface="Arial"/>
            </a:endParaRPr>
          </a:p>
        </p:txBody>
      </p:sp>
      <p:sp>
        <p:nvSpPr>
          <p:cNvPr id="393" name="Google Shape;393;p36"/>
          <p:cNvSpPr/>
          <p:nvPr/>
        </p:nvSpPr>
        <p:spPr>
          <a:xfrm>
            <a:off x="379449" y="3291132"/>
            <a:ext cx="11101064" cy="737125"/>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Clr>
                <a:srgbClr val="000000"/>
              </a:buClr>
              <a:buSzPts val="2000"/>
              <a:buFont typeface="Arial"/>
              <a:buNone/>
            </a:pPr>
            <a:r>
              <a:rPr b="1" i="0" lang="it-IT" sz="2000" u="none" cap="none" strike="noStrike">
                <a:solidFill>
                  <a:srgbClr val="002060"/>
                </a:solidFill>
                <a:latin typeface="Calibri"/>
                <a:ea typeface="Calibri"/>
                <a:cs typeface="Calibri"/>
                <a:sym typeface="Calibri"/>
              </a:rPr>
              <a:t>3. Attività: </a:t>
            </a:r>
            <a:r>
              <a:rPr b="0" i="0" lang="it-IT" sz="1800" u="none" cap="none" strike="noStrike">
                <a:solidFill>
                  <a:srgbClr val="002060"/>
                </a:solidFill>
                <a:latin typeface="Calibri"/>
                <a:ea typeface="Calibri"/>
                <a:cs typeface="Calibri"/>
                <a:sym typeface="Calibri"/>
              </a:rPr>
              <a:t>le attività svolte, le azioni intraprese per svolgere il compito e raggiungere l’obiettivo (il «cosa» hai fatto).</a:t>
            </a:r>
            <a:endParaRPr b="0" i="0" sz="1400" u="none" cap="none" strike="noStrike">
              <a:solidFill>
                <a:srgbClr val="000000"/>
              </a:solidFill>
              <a:latin typeface="Arial"/>
              <a:ea typeface="Arial"/>
              <a:cs typeface="Arial"/>
              <a:sym typeface="Arial"/>
            </a:endParaRPr>
          </a:p>
        </p:txBody>
      </p:sp>
      <p:sp>
        <p:nvSpPr>
          <p:cNvPr id="394" name="Google Shape;394;p36"/>
          <p:cNvSpPr/>
          <p:nvPr/>
        </p:nvSpPr>
        <p:spPr>
          <a:xfrm>
            <a:off x="379449" y="2642652"/>
            <a:ext cx="11090583" cy="737125"/>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Clr>
                <a:srgbClr val="000000"/>
              </a:buClr>
              <a:buSzPts val="2000"/>
              <a:buFont typeface="Arial"/>
              <a:buNone/>
            </a:pPr>
            <a:r>
              <a:rPr b="1" i="0" lang="it-IT" sz="2000" u="none" cap="none" strike="noStrike">
                <a:solidFill>
                  <a:srgbClr val="002060"/>
                </a:solidFill>
                <a:latin typeface="Calibri"/>
                <a:ea typeface="Calibri"/>
                <a:cs typeface="Calibri"/>
                <a:sym typeface="Calibri"/>
              </a:rPr>
              <a:t>2. Progetto/Compito: </a:t>
            </a:r>
            <a:r>
              <a:rPr b="0" i="0" lang="it-IT" sz="1800" u="none" cap="none" strike="noStrike">
                <a:solidFill>
                  <a:srgbClr val="002060"/>
                </a:solidFill>
                <a:latin typeface="Calibri"/>
                <a:ea typeface="Calibri"/>
                <a:cs typeface="Calibri"/>
                <a:sym typeface="Calibri"/>
              </a:rPr>
              <a:t>il progetto, il compito assegnato, il risultato da ottenere, l’obiettivo, la sfida (il «Perché»).</a:t>
            </a:r>
            <a:endParaRPr b="0" i="0" sz="1400" u="none" cap="none" strike="noStrike">
              <a:solidFill>
                <a:srgbClr val="000000"/>
              </a:solidFill>
              <a:latin typeface="Arial"/>
              <a:ea typeface="Arial"/>
              <a:cs typeface="Arial"/>
              <a:sym typeface="Arial"/>
            </a:endParaRPr>
          </a:p>
        </p:txBody>
      </p:sp>
      <p:sp>
        <p:nvSpPr>
          <p:cNvPr id="395" name="Google Shape;395;p36"/>
          <p:cNvSpPr/>
          <p:nvPr/>
        </p:nvSpPr>
        <p:spPr>
          <a:xfrm>
            <a:off x="379449" y="2017500"/>
            <a:ext cx="11003898" cy="737125"/>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it-IT" sz="2000">
                <a:solidFill>
                  <a:srgbClr val="002060"/>
                </a:solidFill>
                <a:latin typeface="Calibri"/>
                <a:ea typeface="Calibri"/>
                <a:cs typeface="Calibri"/>
                <a:sym typeface="Calibri"/>
              </a:rPr>
              <a:t>1. </a:t>
            </a:r>
            <a:r>
              <a:rPr b="1" i="0" lang="it-IT" sz="2000" u="none" cap="none" strike="noStrike">
                <a:solidFill>
                  <a:srgbClr val="002060"/>
                </a:solidFill>
                <a:latin typeface="Calibri"/>
                <a:ea typeface="Calibri"/>
                <a:cs typeface="Calibri"/>
                <a:sym typeface="Calibri"/>
              </a:rPr>
              <a:t>Contesto/Situazione</a:t>
            </a:r>
            <a:r>
              <a:rPr b="0" i="0" lang="it-IT" sz="1800" u="none" cap="none" strike="noStrike">
                <a:solidFill>
                  <a:srgbClr val="002060"/>
                </a:solidFill>
                <a:latin typeface="Calibri"/>
                <a:ea typeface="Calibri"/>
                <a:cs typeface="Calibri"/>
                <a:sym typeface="Calibri"/>
              </a:rPr>
              <a:t>: l’ambiente, il Soggetto Ospitante o promotore (il «Dove» e il «Quando»).</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5"/>
                                        </p:tgtEl>
                                        <p:attrNameLst>
                                          <p:attrName>style.visibility</p:attrName>
                                        </p:attrNameLst>
                                      </p:cBhvr>
                                      <p:to>
                                        <p:strVal val="visible"/>
                                      </p:to>
                                    </p:set>
                                    <p:anim calcmode="lin" valueType="num">
                                      <p:cBhvr additive="base">
                                        <p:cTn dur="1000"/>
                                        <p:tgtEl>
                                          <p:spTgt spid="39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4"/>
                                        </p:tgtEl>
                                        <p:attrNameLst>
                                          <p:attrName>style.visibility</p:attrName>
                                        </p:attrNameLst>
                                      </p:cBhvr>
                                      <p:to>
                                        <p:strVal val="visible"/>
                                      </p:to>
                                    </p:set>
                                    <p:anim calcmode="lin" valueType="num">
                                      <p:cBhvr additive="base">
                                        <p:cTn dur="1000"/>
                                        <p:tgtEl>
                                          <p:spTgt spid="39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3"/>
                                        </p:tgtEl>
                                        <p:attrNameLst>
                                          <p:attrName>style.visibility</p:attrName>
                                        </p:attrNameLst>
                                      </p:cBhvr>
                                      <p:to>
                                        <p:strVal val="visible"/>
                                      </p:to>
                                    </p:set>
                                    <p:anim calcmode="lin" valueType="num">
                                      <p:cBhvr additive="base">
                                        <p:cTn dur="1000"/>
                                        <p:tgtEl>
                                          <p:spTgt spid="39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2"/>
                                        </p:tgtEl>
                                        <p:attrNameLst>
                                          <p:attrName>style.visibility</p:attrName>
                                        </p:attrNameLst>
                                      </p:cBhvr>
                                      <p:to>
                                        <p:strVal val="visible"/>
                                      </p:to>
                                    </p:set>
                                    <p:anim calcmode="lin" valueType="num">
                                      <p:cBhvr additive="base">
                                        <p:cTn dur="1000"/>
                                        <p:tgtEl>
                                          <p:spTgt spid="392"/>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391"/>
                                        </p:tgtEl>
                                        <p:attrNameLst>
                                          <p:attrName>style.visibility</p:attrName>
                                        </p:attrNameLst>
                                      </p:cBhvr>
                                      <p:to>
                                        <p:strVal val="visible"/>
                                      </p:to>
                                    </p:set>
                                    <p:anim calcmode="lin" valueType="num">
                                      <p:cBhvr additive="base">
                                        <p:cTn dur="1000"/>
                                        <p:tgtEl>
                                          <p:spTgt spid="39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Google Shape;400;p37"/>
          <p:cNvSpPr/>
          <p:nvPr/>
        </p:nvSpPr>
        <p:spPr>
          <a:xfrm>
            <a:off x="313468" y="148439"/>
            <a:ext cx="11385961" cy="65454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it-IT" sz="2800" u="none" cap="none" strike="noStrike">
                <a:solidFill>
                  <a:srgbClr val="002060"/>
                </a:solidFill>
                <a:latin typeface="Calibri"/>
                <a:ea typeface="Calibri"/>
                <a:cs typeface="Calibri"/>
                <a:sym typeface="Calibri"/>
              </a:rPr>
              <a:t>LA MIA ESPERIENZA PCTO: Contesto/Situazione</a:t>
            </a:r>
            <a:endParaRPr b="1" i="1" sz="2800" u="none" cap="none" strike="noStrike">
              <a:solidFill>
                <a:srgbClr val="002060"/>
              </a:solidFill>
              <a:latin typeface="Calibri"/>
              <a:ea typeface="Calibri"/>
              <a:cs typeface="Calibri"/>
              <a:sym typeface="Calibri"/>
            </a:endParaRPr>
          </a:p>
        </p:txBody>
      </p:sp>
      <p:sp>
        <p:nvSpPr>
          <p:cNvPr id="401" name="Google Shape;401;p37"/>
          <p:cNvSpPr/>
          <p:nvPr/>
        </p:nvSpPr>
        <p:spPr>
          <a:xfrm>
            <a:off x="6826548" y="1212539"/>
            <a:ext cx="4691326" cy="3207583"/>
          </a:xfrm>
          <a:prstGeom prst="roundRect">
            <a:avLst>
              <a:gd fmla="val 7473" name="adj"/>
            </a:avLst>
          </a:prstGeom>
          <a:solidFill>
            <a:srgbClr val="92D050"/>
          </a:solidFill>
          <a:ln cap="flat" cmpd="sng" w="12700">
            <a:solidFill>
              <a:srgbClr val="42719B"/>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600"/>
              <a:buFont typeface="Arial"/>
              <a:buNone/>
            </a:pPr>
            <a:r>
              <a:rPr b="0" i="0" lang="it-IT" sz="1600" u="none" cap="none" strike="noStrike">
                <a:solidFill>
                  <a:srgbClr val="002060"/>
                </a:solidFill>
                <a:latin typeface="Calibri"/>
                <a:ea typeface="Calibri"/>
                <a:cs typeface="Calibri"/>
                <a:sym typeface="Calibri"/>
              </a:rPr>
              <a:t>E poi…</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1200"/>
              </a:spcBef>
              <a:spcAft>
                <a:spcPts val="0"/>
              </a:spcAft>
              <a:buClr>
                <a:srgbClr val="002060"/>
              </a:buClr>
              <a:buSzPts val="1600"/>
              <a:buFont typeface="Noto Sans Symbols"/>
              <a:buChar char="▪"/>
            </a:pPr>
            <a:r>
              <a:rPr b="0" i="0" lang="it-IT" sz="1600" u="none" cap="none" strike="noStrike">
                <a:solidFill>
                  <a:srgbClr val="002060"/>
                </a:solidFill>
                <a:latin typeface="Calibri"/>
                <a:ea typeface="Calibri"/>
                <a:cs typeface="Calibri"/>
                <a:sym typeface="Calibri"/>
              </a:rPr>
              <a:t>Riporta una breve descrizione dell’ambiente/contesto in cui ti sei trovato. All’interno dell’organizzazione in cui sei stato inserito, quali regole hai dovuto rispettare per una buona riuscita del lavoro? Hai utilizzato un linguaggio specifico?</a:t>
            </a:r>
            <a:endParaRPr b="0" i="0" sz="1600" u="none" cap="none" strike="noStrike">
              <a:solidFill>
                <a:srgbClr val="002060"/>
              </a:solidFill>
              <a:latin typeface="Calibri"/>
              <a:ea typeface="Calibri"/>
              <a:cs typeface="Calibri"/>
              <a:sym typeface="Calibri"/>
            </a:endParaRPr>
          </a:p>
          <a:p>
            <a:pPr indent="-342900" lvl="0" marL="342900" marR="0" rtl="0" algn="just">
              <a:lnSpc>
                <a:spcPct val="115000"/>
              </a:lnSpc>
              <a:spcBef>
                <a:spcPts val="1200"/>
              </a:spcBef>
              <a:spcAft>
                <a:spcPts val="0"/>
              </a:spcAft>
              <a:buClr>
                <a:srgbClr val="002060"/>
              </a:buClr>
              <a:buSzPts val="1600"/>
              <a:buFont typeface="Noto Sans Symbols"/>
              <a:buChar char="▪"/>
            </a:pPr>
            <a:r>
              <a:rPr b="0" i="0" lang="it-IT" sz="1600" u="none" cap="none" strike="noStrike">
                <a:solidFill>
                  <a:srgbClr val="002060"/>
                </a:solidFill>
                <a:latin typeface="Calibri"/>
                <a:ea typeface="Calibri"/>
                <a:cs typeface="Calibri"/>
                <a:sym typeface="Calibri"/>
              </a:rPr>
              <a:t>Hai svolto il tuo lavoro prevalentemente in gruppo o individualmente? Con chi?</a:t>
            </a:r>
            <a:endParaRPr b="0" i="0" sz="1600" u="none" cap="none" strike="noStrike">
              <a:solidFill>
                <a:srgbClr val="002060"/>
              </a:solidFill>
              <a:latin typeface="Calibri"/>
              <a:ea typeface="Calibri"/>
              <a:cs typeface="Calibri"/>
              <a:sym typeface="Calibri"/>
            </a:endParaRPr>
          </a:p>
        </p:txBody>
      </p:sp>
      <p:grpSp>
        <p:nvGrpSpPr>
          <p:cNvPr id="402" name="Google Shape;402;p37"/>
          <p:cNvGrpSpPr/>
          <p:nvPr/>
        </p:nvGrpSpPr>
        <p:grpSpPr>
          <a:xfrm>
            <a:off x="313468" y="1259887"/>
            <a:ext cx="6000425" cy="5500378"/>
            <a:chOff x="355550" y="1240143"/>
            <a:chExt cx="6000425" cy="5500378"/>
          </a:xfrm>
        </p:grpSpPr>
        <p:pic>
          <p:nvPicPr>
            <p:cNvPr id="403" name="Google Shape;403;p37"/>
            <p:cNvPicPr preferRelativeResize="0"/>
            <p:nvPr/>
          </p:nvPicPr>
          <p:blipFill rotWithShape="1">
            <a:blip r:embed="rId3">
              <a:alphaModFix/>
            </a:blip>
            <a:srcRect b="0" l="0" r="0" t="0"/>
            <a:stretch/>
          </p:blipFill>
          <p:spPr>
            <a:xfrm>
              <a:off x="355550" y="1240143"/>
              <a:ext cx="6000425" cy="5500378"/>
            </a:xfrm>
            <a:prstGeom prst="rect">
              <a:avLst/>
            </a:prstGeom>
            <a:noFill/>
            <a:ln>
              <a:noFill/>
            </a:ln>
          </p:spPr>
        </p:pic>
        <p:pic>
          <p:nvPicPr>
            <p:cNvPr descr="http://www.alternanza.miur.gov.it/img/home/icon_utente_strutture.png" id="404" name="Google Shape;404;p37"/>
            <p:cNvPicPr preferRelativeResize="0"/>
            <p:nvPr/>
          </p:nvPicPr>
          <p:blipFill rotWithShape="1">
            <a:blip r:embed="rId4">
              <a:alphaModFix/>
            </a:blip>
            <a:srcRect b="0" l="0" r="0" t="0"/>
            <a:stretch/>
          </p:blipFill>
          <p:spPr>
            <a:xfrm rot="-256718">
              <a:off x="4612294" y="1748133"/>
              <a:ext cx="1017552" cy="990180"/>
            </a:xfrm>
            <a:prstGeom prst="rect">
              <a:avLst/>
            </a:prstGeom>
            <a:noFill/>
            <a:ln>
              <a:noFill/>
            </a:ln>
          </p:spPr>
        </p:pic>
        <p:sp>
          <p:nvSpPr>
            <p:cNvPr id="405" name="Google Shape;405;p37"/>
            <p:cNvSpPr txBox="1"/>
            <p:nvPr/>
          </p:nvSpPr>
          <p:spPr>
            <a:xfrm rot="-210015">
              <a:off x="747792" y="2112254"/>
              <a:ext cx="2008101"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1" lang="it-IT" sz="2400" u="none" cap="none" strike="noStrike">
                  <a:solidFill>
                    <a:srgbClr val="002060"/>
                  </a:solidFill>
                  <a:latin typeface="Calibri"/>
                  <a:ea typeface="Calibri"/>
                  <a:cs typeface="Calibri"/>
                  <a:sym typeface="Calibri"/>
                </a:rPr>
                <a:t>Promemoria…</a:t>
              </a:r>
              <a:endParaRPr b="0" i="0" sz="1400" u="none" cap="none" strike="noStrike">
                <a:solidFill>
                  <a:srgbClr val="000000"/>
                </a:solidFill>
                <a:latin typeface="Arial"/>
                <a:ea typeface="Arial"/>
                <a:cs typeface="Arial"/>
                <a:sym typeface="Arial"/>
              </a:endParaRPr>
            </a:p>
          </p:txBody>
        </p:sp>
        <p:sp>
          <p:nvSpPr>
            <p:cNvPr id="406" name="Google Shape;406;p37"/>
            <p:cNvSpPr/>
            <p:nvPr/>
          </p:nvSpPr>
          <p:spPr>
            <a:xfrm rot="-170628">
              <a:off x="758170" y="2601557"/>
              <a:ext cx="4863174" cy="3508653"/>
            </a:xfrm>
            <a:prstGeom prst="rect">
              <a:avLst/>
            </a:prstGeom>
            <a:noFill/>
            <a:ln>
              <a:noFill/>
            </a:ln>
          </p:spPr>
          <p:txBody>
            <a:bodyPr anchorCtr="0" anchor="t" bIns="45700" lIns="91425" spcFirstLastPara="1" rIns="91425" wrap="square" tIns="45700">
              <a:noAutofit/>
            </a:bodyPr>
            <a:lstStyle/>
            <a:p>
              <a:pPr indent="0" lvl="0" marL="179388" marR="0" rtl="0" algn="l">
                <a:lnSpc>
                  <a:spcPct val="100000"/>
                </a:lnSpc>
                <a:spcBef>
                  <a:spcPts val="0"/>
                </a:spcBef>
                <a:spcAft>
                  <a:spcPts val="0"/>
                </a:spcAft>
                <a:buClr>
                  <a:srgbClr val="000000"/>
                </a:buClr>
                <a:buSzPts val="1800"/>
                <a:buFont typeface="Arial"/>
                <a:buNone/>
              </a:pPr>
              <a:r>
                <a:rPr b="1" i="0" lang="it-IT" sz="1800" u="none" cap="none" strike="noStrike">
                  <a:solidFill>
                    <a:srgbClr val="002060"/>
                  </a:solidFill>
                  <a:latin typeface="Calibri"/>
                  <a:ea typeface="Calibri"/>
                  <a:cs typeface="Calibri"/>
                  <a:sym typeface="Calibri"/>
                </a:rPr>
                <a:t>Rispetto alla STRUTTURA OSPITANTE o PROMOTRICE del progetto</a:t>
              </a:r>
              <a:endParaRPr b="0" i="0" sz="1400" u="none" cap="none" strike="noStrike">
                <a:solidFill>
                  <a:srgbClr val="000000"/>
                </a:solidFill>
                <a:latin typeface="Arial"/>
                <a:ea typeface="Arial"/>
                <a:cs typeface="Arial"/>
                <a:sym typeface="Arial"/>
              </a:endParaRPr>
            </a:p>
            <a:p>
              <a:pPr indent="0" lvl="0" marL="179388"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2060"/>
                </a:solidFill>
                <a:latin typeface="Calibri"/>
                <a:ea typeface="Calibri"/>
                <a:cs typeface="Calibri"/>
                <a:sym typeface="Calibri"/>
              </a:endParaRPr>
            </a:p>
            <a:p>
              <a:pPr indent="0" lvl="1" marL="457200" marR="0" rtl="0" algn="l">
                <a:lnSpc>
                  <a:spcPct val="100000"/>
                </a:lnSpc>
                <a:spcBef>
                  <a:spcPts val="0"/>
                </a:spcBef>
                <a:spcAft>
                  <a:spcPts val="0"/>
                </a:spcAft>
                <a:buClr>
                  <a:srgbClr val="000000"/>
                </a:buClr>
                <a:buSzPts val="2400"/>
                <a:buFont typeface="Arial"/>
                <a:buNone/>
              </a:pPr>
              <a:r>
                <a:rPr b="0" i="1" lang="it-IT" sz="2400" u="none" cap="none" strike="noStrike">
                  <a:solidFill>
                    <a:srgbClr val="002060"/>
                  </a:solidFill>
                  <a:latin typeface="Calibri"/>
                  <a:ea typeface="Calibri"/>
                  <a:cs typeface="Calibri"/>
                  <a:sym typeface="Calibri"/>
                </a:rPr>
                <a:t>- Denominazione, forma giuridica, breve storia?</a:t>
              </a:r>
              <a:endParaRPr b="0" i="0" sz="2400" u="none" cap="none" strike="noStrike">
                <a:solidFill>
                  <a:srgbClr val="002060"/>
                </a:solidFill>
                <a:latin typeface="Calibri"/>
                <a:ea typeface="Calibri"/>
                <a:cs typeface="Calibri"/>
                <a:sym typeface="Calibri"/>
              </a:endParaRPr>
            </a:p>
            <a:p>
              <a:pPr indent="0" lvl="1" marL="457200" marR="0" rtl="0" algn="l">
                <a:lnSpc>
                  <a:spcPct val="100000"/>
                </a:lnSpc>
                <a:spcBef>
                  <a:spcPts val="0"/>
                </a:spcBef>
                <a:spcAft>
                  <a:spcPts val="0"/>
                </a:spcAft>
                <a:buClr>
                  <a:srgbClr val="000000"/>
                </a:buClr>
                <a:buSzPts val="2400"/>
                <a:buFont typeface="Arial"/>
                <a:buNone/>
              </a:pPr>
              <a:r>
                <a:rPr b="0" i="1" lang="it-IT" sz="2400" u="none" cap="none" strike="noStrike">
                  <a:solidFill>
                    <a:srgbClr val="002060"/>
                  </a:solidFill>
                  <a:latin typeface="Calibri"/>
                  <a:ea typeface="Calibri"/>
                  <a:cs typeface="Calibri"/>
                  <a:sym typeface="Calibri"/>
                </a:rPr>
                <a:t>- Settore economico-produttivo e attività svolte dalla struttura?  </a:t>
              </a:r>
              <a:endParaRPr b="0" i="0" sz="2400" u="none" cap="none" strike="noStrike">
                <a:solidFill>
                  <a:srgbClr val="002060"/>
                </a:solidFill>
                <a:latin typeface="Calibri"/>
                <a:ea typeface="Calibri"/>
                <a:cs typeface="Calibri"/>
                <a:sym typeface="Calibri"/>
              </a:endParaRPr>
            </a:p>
            <a:p>
              <a:pPr indent="0" lvl="1" marL="457200" marR="0" rtl="0" algn="l">
                <a:lnSpc>
                  <a:spcPct val="100000"/>
                </a:lnSpc>
                <a:spcBef>
                  <a:spcPts val="0"/>
                </a:spcBef>
                <a:spcAft>
                  <a:spcPts val="0"/>
                </a:spcAft>
                <a:buClr>
                  <a:srgbClr val="000000"/>
                </a:buClr>
                <a:buSzPts val="2400"/>
                <a:buFont typeface="Arial"/>
                <a:buNone/>
              </a:pPr>
              <a:r>
                <a:rPr b="0" i="1" lang="it-IT" sz="2400" u="none" cap="none" strike="noStrike">
                  <a:solidFill>
                    <a:srgbClr val="002060"/>
                  </a:solidFill>
                  <a:latin typeface="Calibri"/>
                  <a:ea typeface="Calibri"/>
                  <a:cs typeface="Calibri"/>
                  <a:sym typeface="Calibri"/>
                </a:rPr>
                <a:t>- Soggetti con cui interagisce il soggetto     ospitante: chi sono e perché?</a:t>
              </a:r>
              <a:endParaRPr b="0" i="0" sz="2400" u="none" cap="none" strike="noStrike">
                <a:solidFill>
                  <a:srgbClr val="00206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38"/>
          <p:cNvSpPr/>
          <p:nvPr/>
        </p:nvSpPr>
        <p:spPr>
          <a:xfrm>
            <a:off x="332129" y="139895"/>
            <a:ext cx="11385961" cy="65454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it-IT" sz="2800" u="none" cap="none" strike="noStrike">
                <a:solidFill>
                  <a:srgbClr val="002060"/>
                </a:solidFill>
                <a:latin typeface="Calibri"/>
                <a:ea typeface="Calibri"/>
                <a:cs typeface="Calibri"/>
                <a:sym typeface="Calibri"/>
              </a:rPr>
              <a:t>LA MIA ESPERIENZA PCTO: Contesto/Situazione</a:t>
            </a:r>
            <a:endParaRPr b="1" i="1" sz="2800" u="none" cap="none" strike="noStrike">
              <a:solidFill>
                <a:srgbClr val="002060"/>
              </a:solidFill>
              <a:latin typeface="Calibri"/>
              <a:ea typeface="Calibri"/>
              <a:cs typeface="Calibri"/>
              <a:sym typeface="Calibri"/>
            </a:endParaRPr>
          </a:p>
        </p:txBody>
      </p:sp>
      <p:sp>
        <p:nvSpPr>
          <p:cNvPr id="412" name="Google Shape;412;p38"/>
          <p:cNvSpPr/>
          <p:nvPr/>
        </p:nvSpPr>
        <p:spPr>
          <a:xfrm>
            <a:off x="6393597" y="1434263"/>
            <a:ext cx="5428181" cy="2401052"/>
          </a:xfrm>
          <a:prstGeom prst="roundRect">
            <a:avLst>
              <a:gd fmla="val 7473" name="adj"/>
            </a:avLst>
          </a:prstGeom>
          <a:solidFill>
            <a:srgbClr val="92D050"/>
          </a:solidFill>
          <a:ln cap="flat" cmpd="sng" w="12700">
            <a:solidFill>
              <a:srgbClr val="42719B"/>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600"/>
              <a:buFont typeface="Arial"/>
              <a:buNone/>
            </a:pPr>
            <a:r>
              <a:rPr b="0" i="0" lang="it-IT" sz="1600" u="none" cap="none" strike="noStrike">
                <a:solidFill>
                  <a:srgbClr val="002060"/>
                </a:solidFill>
                <a:latin typeface="Calibri"/>
                <a:ea typeface="Calibri"/>
                <a:cs typeface="Calibri"/>
                <a:sym typeface="Calibri"/>
              </a:rPr>
              <a:t>E poi…</a:t>
            </a:r>
            <a:endParaRPr b="0" i="0" sz="1400" u="none" cap="none" strike="noStrike">
              <a:solidFill>
                <a:srgbClr val="000000"/>
              </a:solidFill>
              <a:latin typeface="Arial"/>
              <a:ea typeface="Arial"/>
              <a:cs typeface="Arial"/>
              <a:sym typeface="Arial"/>
            </a:endParaRPr>
          </a:p>
          <a:p>
            <a:pPr indent="-342900" lvl="0" marL="342900" marR="0" rtl="0" algn="just">
              <a:lnSpc>
                <a:spcPct val="115000"/>
              </a:lnSpc>
              <a:spcBef>
                <a:spcPts val="1200"/>
              </a:spcBef>
              <a:spcAft>
                <a:spcPts val="0"/>
              </a:spcAft>
              <a:buClr>
                <a:srgbClr val="002060"/>
              </a:buClr>
              <a:buSzPts val="1600"/>
              <a:buFont typeface="Noto Sans Symbols"/>
              <a:buChar char="▪"/>
            </a:pPr>
            <a:r>
              <a:rPr b="0" i="0" lang="it-IT" sz="1600" u="none" cap="none" strike="noStrike">
                <a:solidFill>
                  <a:srgbClr val="002060"/>
                </a:solidFill>
                <a:latin typeface="Calibri"/>
                <a:ea typeface="Calibri"/>
                <a:cs typeface="Calibri"/>
                <a:sym typeface="Calibri"/>
              </a:rPr>
              <a:t>Riporta una breve descrizione dell’ambiente/contesto in cui ti sei trovato. Quali regole hai dovuto rispettare per una buona riuscita del lavoro? Hai utilizzato un linguaggio specifico?</a:t>
            </a:r>
            <a:endParaRPr b="0" i="0" sz="1600" u="none" cap="none" strike="noStrike">
              <a:solidFill>
                <a:srgbClr val="002060"/>
              </a:solidFill>
              <a:latin typeface="Calibri"/>
              <a:ea typeface="Calibri"/>
              <a:cs typeface="Calibri"/>
              <a:sym typeface="Calibri"/>
            </a:endParaRPr>
          </a:p>
          <a:p>
            <a:pPr indent="-342900" lvl="0" marL="342900" marR="0" rtl="0" algn="just">
              <a:lnSpc>
                <a:spcPct val="115000"/>
              </a:lnSpc>
              <a:spcBef>
                <a:spcPts val="1200"/>
              </a:spcBef>
              <a:spcAft>
                <a:spcPts val="0"/>
              </a:spcAft>
              <a:buClr>
                <a:srgbClr val="002060"/>
              </a:buClr>
              <a:buSzPts val="1600"/>
              <a:buFont typeface="Noto Sans Symbols"/>
              <a:buChar char="▪"/>
            </a:pPr>
            <a:r>
              <a:rPr b="0" i="0" lang="it-IT" sz="1600" u="none" cap="none" strike="noStrike">
                <a:solidFill>
                  <a:srgbClr val="002060"/>
                </a:solidFill>
                <a:latin typeface="Calibri"/>
                <a:ea typeface="Calibri"/>
                <a:cs typeface="Calibri"/>
                <a:sym typeface="Calibri"/>
              </a:rPr>
              <a:t>Hai svolto il tuo lavoro prevalentemente in gruppo o individualmente? Con chi?</a:t>
            </a:r>
            <a:endParaRPr b="0" i="0" sz="1600" u="none" cap="none" strike="noStrike">
              <a:solidFill>
                <a:srgbClr val="002060"/>
              </a:solidFill>
              <a:latin typeface="Calibri"/>
              <a:ea typeface="Calibri"/>
              <a:cs typeface="Calibri"/>
              <a:sym typeface="Calibri"/>
            </a:endParaRPr>
          </a:p>
        </p:txBody>
      </p:sp>
      <p:grpSp>
        <p:nvGrpSpPr>
          <p:cNvPr id="413" name="Google Shape;413;p38"/>
          <p:cNvGrpSpPr/>
          <p:nvPr/>
        </p:nvGrpSpPr>
        <p:grpSpPr>
          <a:xfrm>
            <a:off x="95575" y="1132838"/>
            <a:ext cx="6000425" cy="5500378"/>
            <a:chOff x="95575" y="1132838"/>
            <a:chExt cx="6000425" cy="5500378"/>
          </a:xfrm>
        </p:grpSpPr>
        <p:pic>
          <p:nvPicPr>
            <p:cNvPr id="414" name="Google Shape;414;p38"/>
            <p:cNvPicPr preferRelativeResize="0"/>
            <p:nvPr/>
          </p:nvPicPr>
          <p:blipFill rotWithShape="1">
            <a:blip r:embed="rId3">
              <a:alphaModFix/>
            </a:blip>
            <a:srcRect b="0" l="0" r="0" t="0"/>
            <a:stretch/>
          </p:blipFill>
          <p:spPr>
            <a:xfrm>
              <a:off x="95575" y="1132838"/>
              <a:ext cx="6000425" cy="5500378"/>
            </a:xfrm>
            <a:prstGeom prst="rect">
              <a:avLst/>
            </a:prstGeom>
            <a:noFill/>
            <a:ln>
              <a:noFill/>
            </a:ln>
          </p:spPr>
        </p:pic>
        <p:sp>
          <p:nvSpPr>
            <p:cNvPr id="415" name="Google Shape;415;p38"/>
            <p:cNvSpPr txBox="1"/>
            <p:nvPr/>
          </p:nvSpPr>
          <p:spPr>
            <a:xfrm rot="-210015">
              <a:off x="747792" y="2112254"/>
              <a:ext cx="2008101"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1" lang="it-IT" sz="2400" u="none" cap="none" strike="noStrike">
                  <a:solidFill>
                    <a:srgbClr val="002060"/>
                  </a:solidFill>
                  <a:latin typeface="Calibri"/>
                  <a:ea typeface="Calibri"/>
                  <a:cs typeface="Calibri"/>
                  <a:sym typeface="Calibri"/>
                </a:rPr>
                <a:t>Promemoria…</a:t>
              </a:r>
              <a:endParaRPr b="0" i="0" sz="1400" u="none" cap="none" strike="noStrike">
                <a:solidFill>
                  <a:srgbClr val="000000"/>
                </a:solidFill>
                <a:latin typeface="Arial"/>
                <a:ea typeface="Arial"/>
                <a:cs typeface="Arial"/>
                <a:sym typeface="Arial"/>
              </a:endParaRPr>
            </a:p>
          </p:txBody>
        </p:sp>
        <p:pic>
          <p:nvPicPr>
            <p:cNvPr id="416" name="Google Shape;416;p38"/>
            <p:cNvPicPr preferRelativeResize="0"/>
            <p:nvPr/>
          </p:nvPicPr>
          <p:blipFill rotWithShape="1">
            <a:blip r:embed="rId4">
              <a:alphaModFix/>
            </a:blip>
            <a:srcRect b="0" l="0" r="0" t="0"/>
            <a:stretch/>
          </p:blipFill>
          <p:spPr>
            <a:xfrm rot="-363318">
              <a:off x="4253868" y="1581965"/>
              <a:ext cx="1105711" cy="1110396"/>
            </a:xfrm>
            <a:prstGeom prst="rect">
              <a:avLst/>
            </a:prstGeom>
            <a:noFill/>
            <a:ln>
              <a:noFill/>
            </a:ln>
          </p:spPr>
        </p:pic>
        <p:sp>
          <p:nvSpPr>
            <p:cNvPr id="417" name="Google Shape;417;p38"/>
            <p:cNvSpPr/>
            <p:nvPr/>
          </p:nvSpPr>
          <p:spPr>
            <a:xfrm rot="-210810">
              <a:off x="521301" y="2615713"/>
              <a:ext cx="4661636" cy="2862322"/>
            </a:xfrm>
            <a:prstGeom prst="rect">
              <a:avLst/>
            </a:prstGeom>
            <a:noFill/>
            <a:ln>
              <a:noFill/>
            </a:ln>
          </p:spPr>
          <p:txBody>
            <a:bodyPr anchorCtr="0" anchor="t" bIns="45700" lIns="91425" spcFirstLastPara="1" rIns="91425" wrap="square" tIns="45700">
              <a:noAutofit/>
            </a:bodyPr>
            <a:lstStyle/>
            <a:p>
              <a:pPr indent="0" lvl="0" marL="179388" marR="0" rtl="0" algn="l">
                <a:lnSpc>
                  <a:spcPct val="100000"/>
                </a:lnSpc>
                <a:spcBef>
                  <a:spcPts val="0"/>
                </a:spcBef>
                <a:spcAft>
                  <a:spcPts val="0"/>
                </a:spcAft>
                <a:buClr>
                  <a:srgbClr val="000000"/>
                </a:buClr>
                <a:buSzPts val="1800"/>
                <a:buFont typeface="Arial"/>
                <a:buNone/>
              </a:pPr>
              <a:r>
                <a:rPr b="1" i="0" lang="it-IT" sz="1800" u="none" cap="none" strike="noStrike">
                  <a:solidFill>
                    <a:srgbClr val="002060"/>
                  </a:solidFill>
                  <a:latin typeface="Calibri"/>
                  <a:ea typeface="Calibri"/>
                  <a:cs typeface="Calibri"/>
                  <a:sym typeface="Calibri"/>
                </a:rPr>
                <a:t>Se hai svolto la tua esperienza a scuola </a:t>
              </a:r>
              <a:endParaRPr b="0" i="0" sz="1400" u="none" cap="none" strike="noStrike">
                <a:solidFill>
                  <a:srgbClr val="000000"/>
                </a:solidFill>
                <a:latin typeface="Arial"/>
                <a:ea typeface="Arial"/>
                <a:cs typeface="Arial"/>
                <a:sym typeface="Arial"/>
              </a:endParaRPr>
            </a:p>
            <a:p>
              <a:pPr indent="0" lvl="0" marL="179388"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2060"/>
                </a:solidFill>
                <a:latin typeface="Calibri"/>
                <a:ea typeface="Calibri"/>
                <a:cs typeface="Calibri"/>
                <a:sym typeface="Calibri"/>
              </a:endParaRPr>
            </a:p>
            <a:p>
              <a:pPr indent="-342900" lvl="1" marL="800100" marR="0" rtl="0" algn="l">
                <a:lnSpc>
                  <a:spcPct val="100000"/>
                </a:lnSpc>
                <a:spcBef>
                  <a:spcPts val="0"/>
                </a:spcBef>
                <a:spcAft>
                  <a:spcPts val="0"/>
                </a:spcAft>
                <a:buClr>
                  <a:srgbClr val="002060"/>
                </a:buClr>
                <a:buSzPts val="2400"/>
                <a:buFont typeface="Calibri"/>
                <a:buChar char="-"/>
              </a:pPr>
              <a:r>
                <a:rPr b="0" i="1" lang="it-IT" sz="2400" u="none" cap="none" strike="noStrike">
                  <a:solidFill>
                    <a:srgbClr val="002060"/>
                  </a:solidFill>
                  <a:latin typeface="Calibri"/>
                  <a:ea typeface="Calibri"/>
                  <a:cs typeface="Calibri"/>
                  <a:sym typeface="Calibri"/>
                </a:rPr>
                <a:t>Chi ha promosso il progetto?</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2060"/>
                </a:buClr>
                <a:buSzPts val="2400"/>
                <a:buFont typeface="Calibri"/>
                <a:buChar char="-"/>
              </a:pPr>
              <a:r>
                <a:rPr b="0" i="1" lang="it-IT" sz="2400" u="none" cap="none" strike="noStrike">
                  <a:solidFill>
                    <a:srgbClr val="002060"/>
                  </a:solidFill>
                  <a:latin typeface="Calibri"/>
                  <a:ea typeface="Calibri"/>
                  <a:cs typeface="Calibri"/>
                  <a:sym typeface="Calibri"/>
                </a:rPr>
                <a:t>Quali materie/ambiti disciplinari sono stati toccati?</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2060"/>
                </a:buClr>
                <a:buSzPts val="2400"/>
                <a:buFont typeface="Calibri"/>
                <a:buChar char="-"/>
              </a:pPr>
              <a:r>
                <a:rPr b="0" i="1" lang="it-IT" sz="2400" u="none" cap="none" strike="noStrike">
                  <a:solidFill>
                    <a:srgbClr val="002060"/>
                  </a:solidFill>
                  <a:latin typeface="Calibri"/>
                  <a:ea typeface="Calibri"/>
                  <a:cs typeface="Calibri"/>
                  <a:sym typeface="Calibri"/>
                </a:rPr>
                <a:t>Quali eventuali partner hanno partecipato e in quale veste?</a:t>
              </a:r>
              <a:endParaRPr b="0" i="0" sz="2400" u="none" cap="none" strike="noStrike">
                <a:solidFill>
                  <a:srgbClr val="00206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39"/>
          <p:cNvSpPr/>
          <p:nvPr/>
        </p:nvSpPr>
        <p:spPr>
          <a:xfrm>
            <a:off x="-12004" y="667"/>
            <a:ext cx="11385961" cy="65454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it-IT" sz="2800" u="none" cap="none" strike="noStrike">
                <a:solidFill>
                  <a:srgbClr val="002060"/>
                </a:solidFill>
                <a:latin typeface="Calibri"/>
                <a:ea typeface="Calibri"/>
                <a:cs typeface="Calibri"/>
                <a:sym typeface="Calibri"/>
              </a:rPr>
              <a:t>LA MIA ESPERIENZA PCTO: Progetto/Compito</a:t>
            </a:r>
            <a:endParaRPr b="1" i="1" sz="2800" u="none" cap="none" strike="noStrike">
              <a:solidFill>
                <a:srgbClr val="002060"/>
              </a:solidFill>
              <a:latin typeface="Calibri"/>
              <a:ea typeface="Calibri"/>
              <a:cs typeface="Calibri"/>
              <a:sym typeface="Calibri"/>
            </a:endParaRPr>
          </a:p>
        </p:txBody>
      </p:sp>
      <p:grpSp>
        <p:nvGrpSpPr>
          <p:cNvPr id="423" name="Google Shape;423;p39"/>
          <p:cNvGrpSpPr/>
          <p:nvPr/>
        </p:nvGrpSpPr>
        <p:grpSpPr>
          <a:xfrm>
            <a:off x="76913" y="961744"/>
            <a:ext cx="6000425" cy="5500378"/>
            <a:chOff x="76913" y="961744"/>
            <a:chExt cx="6000425" cy="5500378"/>
          </a:xfrm>
        </p:grpSpPr>
        <p:pic>
          <p:nvPicPr>
            <p:cNvPr id="424" name="Google Shape;424;p39"/>
            <p:cNvPicPr preferRelativeResize="0"/>
            <p:nvPr/>
          </p:nvPicPr>
          <p:blipFill rotWithShape="1">
            <a:blip r:embed="rId3">
              <a:alphaModFix/>
            </a:blip>
            <a:srcRect b="0" l="0" r="0" t="0"/>
            <a:stretch/>
          </p:blipFill>
          <p:spPr>
            <a:xfrm>
              <a:off x="76913" y="961744"/>
              <a:ext cx="6000425" cy="5500378"/>
            </a:xfrm>
            <a:prstGeom prst="rect">
              <a:avLst/>
            </a:prstGeom>
            <a:noFill/>
            <a:ln>
              <a:noFill/>
            </a:ln>
          </p:spPr>
        </p:pic>
        <p:pic>
          <p:nvPicPr>
            <p:cNvPr descr="Definizione degli obiettivi |" id="425" name="Google Shape;425;p39"/>
            <p:cNvPicPr preferRelativeResize="0"/>
            <p:nvPr/>
          </p:nvPicPr>
          <p:blipFill rotWithShape="1">
            <a:blip r:embed="rId4">
              <a:alphaModFix/>
            </a:blip>
            <a:srcRect b="0" l="0" r="0" t="0"/>
            <a:stretch/>
          </p:blipFill>
          <p:spPr>
            <a:xfrm rot="-181115">
              <a:off x="3977043" y="1379406"/>
              <a:ext cx="1331259" cy="1134035"/>
            </a:xfrm>
            <a:prstGeom prst="rect">
              <a:avLst/>
            </a:prstGeom>
            <a:noFill/>
            <a:ln>
              <a:noFill/>
            </a:ln>
          </p:spPr>
        </p:pic>
        <p:sp>
          <p:nvSpPr>
            <p:cNvPr id="426" name="Google Shape;426;p39"/>
            <p:cNvSpPr txBox="1"/>
            <p:nvPr/>
          </p:nvSpPr>
          <p:spPr>
            <a:xfrm rot="-210015">
              <a:off x="750591" y="1757437"/>
              <a:ext cx="2008101"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1" lang="it-IT" sz="2400" u="none" cap="none" strike="noStrike">
                  <a:solidFill>
                    <a:srgbClr val="002060"/>
                  </a:solidFill>
                  <a:latin typeface="Calibri"/>
                  <a:ea typeface="Calibri"/>
                  <a:cs typeface="Calibri"/>
                  <a:sym typeface="Calibri"/>
                </a:rPr>
                <a:t>Promemoria…</a:t>
              </a:r>
              <a:endParaRPr b="0" i="0" sz="1400" u="none" cap="none" strike="noStrike">
                <a:solidFill>
                  <a:srgbClr val="000000"/>
                </a:solidFill>
                <a:latin typeface="Arial"/>
                <a:ea typeface="Arial"/>
                <a:cs typeface="Arial"/>
                <a:sym typeface="Arial"/>
              </a:endParaRPr>
            </a:p>
          </p:txBody>
        </p:sp>
        <p:sp>
          <p:nvSpPr>
            <p:cNvPr id="427" name="Google Shape;427;p39"/>
            <p:cNvSpPr/>
            <p:nvPr/>
          </p:nvSpPr>
          <p:spPr>
            <a:xfrm rot="-197703">
              <a:off x="550014" y="2225770"/>
              <a:ext cx="4794668" cy="3600986"/>
            </a:xfrm>
            <a:prstGeom prst="rect">
              <a:avLst/>
            </a:prstGeom>
            <a:noFill/>
            <a:ln>
              <a:noFill/>
            </a:ln>
          </p:spPr>
          <p:txBody>
            <a:bodyPr anchorCtr="0" anchor="t" bIns="45700" lIns="91425" spcFirstLastPara="1" rIns="91425" wrap="square" tIns="45700">
              <a:noAutofit/>
            </a:bodyPr>
            <a:lstStyle/>
            <a:p>
              <a:pPr indent="0" lvl="0" marL="179388" marR="0" rtl="0" algn="l">
                <a:lnSpc>
                  <a:spcPct val="100000"/>
                </a:lnSpc>
                <a:spcBef>
                  <a:spcPts val="0"/>
                </a:spcBef>
                <a:spcAft>
                  <a:spcPts val="0"/>
                </a:spcAft>
                <a:buClr>
                  <a:srgbClr val="000000"/>
                </a:buClr>
                <a:buSzPts val="1800"/>
                <a:buFont typeface="Arial"/>
                <a:buNone/>
              </a:pPr>
              <a:r>
                <a:rPr b="1" i="0" lang="it-IT" sz="1800" u="none" cap="none" strike="noStrike">
                  <a:solidFill>
                    <a:srgbClr val="002060"/>
                  </a:solidFill>
                  <a:latin typeface="Calibri"/>
                  <a:ea typeface="Calibri"/>
                  <a:cs typeface="Calibri"/>
                  <a:sym typeface="Calibri"/>
                </a:rPr>
                <a:t>Rispetto al compito </a:t>
              </a:r>
              <a:endParaRPr b="0" i="0" sz="1400" u="none" cap="none" strike="noStrike">
                <a:solidFill>
                  <a:srgbClr val="000000"/>
                </a:solidFill>
                <a:latin typeface="Arial"/>
                <a:ea typeface="Arial"/>
                <a:cs typeface="Arial"/>
                <a:sym typeface="Arial"/>
              </a:endParaRPr>
            </a:p>
            <a:p>
              <a:pPr indent="0" lvl="0" marL="179388"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2060"/>
                </a:solidFill>
                <a:latin typeface="Calibri"/>
                <a:ea typeface="Calibri"/>
                <a:cs typeface="Calibri"/>
                <a:sym typeface="Calibri"/>
              </a:endParaRPr>
            </a:p>
            <a:p>
              <a:pPr indent="-342900" lvl="1" marL="800100" marR="0" rtl="0" algn="l">
                <a:lnSpc>
                  <a:spcPct val="100000"/>
                </a:lnSpc>
                <a:spcBef>
                  <a:spcPts val="0"/>
                </a:spcBef>
                <a:spcAft>
                  <a:spcPts val="0"/>
                </a:spcAft>
                <a:buClr>
                  <a:srgbClr val="002060"/>
                </a:buClr>
                <a:buSzPts val="2400"/>
                <a:buFont typeface="Calibri"/>
                <a:buChar char="-"/>
              </a:pPr>
              <a:r>
                <a:rPr b="0" i="1" lang="it-IT" sz="2400" u="none" cap="none" strike="noStrike">
                  <a:solidFill>
                    <a:srgbClr val="002060"/>
                  </a:solidFill>
                  <a:latin typeface="Calibri"/>
                  <a:ea typeface="Calibri"/>
                  <a:cs typeface="Calibri"/>
                  <a:sym typeface="Calibri"/>
                </a:rPr>
                <a:t>Quale obiettivo dovevi raggiungere?</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2060"/>
                </a:buClr>
                <a:buSzPts val="2400"/>
                <a:buFont typeface="Calibri"/>
                <a:buChar char="-"/>
              </a:pPr>
              <a:r>
                <a:rPr b="0" i="1" lang="it-IT" sz="2400" u="none" cap="none" strike="noStrike">
                  <a:solidFill>
                    <a:srgbClr val="002060"/>
                  </a:solidFill>
                  <a:latin typeface="Calibri"/>
                  <a:ea typeface="Calibri"/>
                  <a:cs typeface="Calibri"/>
                  <a:sym typeface="Calibri"/>
                </a:rPr>
                <a:t>Quali compiti ti sono stati assegnati?</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2060"/>
                </a:buClr>
                <a:buSzPts val="2400"/>
                <a:buFont typeface="Calibri"/>
                <a:buChar char="-"/>
              </a:pPr>
              <a:r>
                <a:rPr b="0" i="1" lang="it-IT" sz="2400" u="none" cap="none" strike="noStrike">
                  <a:solidFill>
                    <a:srgbClr val="002060"/>
                  </a:solidFill>
                  <a:latin typeface="Calibri"/>
                  <a:ea typeface="Calibri"/>
                  <a:cs typeface="Calibri"/>
                  <a:sym typeface="Calibri"/>
                </a:rPr>
                <a:t>Quale prodotto/risultato finale dovevi ottenere?</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2060"/>
                </a:buClr>
                <a:buSzPts val="2400"/>
                <a:buFont typeface="Calibri"/>
                <a:buChar char="-"/>
              </a:pPr>
              <a:r>
                <a:rPr b="0" i="1" lang="it-IT" sz="2400" u="none" cap="none" strike="noStrike">
                  <a:solidFill>
                    <a:srgbClr val="002060"/>
                  </a:solidFill>
                  <a:latin typeface="Calibri"/>
                  <a:ea typeface="Calibri"/>
                  <a:cs typeface="Calibri"/>
                  <a:sym typeface="Calibri"/>
                </a:rPr>
                <a:t>Avevi obiettivi individuali o di gruppo?</a:t>
              </a:r>
              <a:endParaRPr b="0" i="0" sz="2400" u="none" cap="none" strike="noStrike">
                <a:solidFill>
                  <a:srgbClr val="002060"/>
                </a:solidFill>
                <a:latin typeface="Calibri"/>
                <a:ea typeface="Calibri"/>
                <a:cs typeface="Calibri"/>
                <a:sym typeface="Calibri"/>
              </a:endParaRPr>
            </a:p>
          </p:txBody>
        </p:sp>
      </p:grpSp>
      <p:sp>
        <p:nvSpPr>
          <p:cNvPr id="428" name="Google Shape;428;p39"/>
          <p:cNvSpPr/>
          <p:nvPr/>
        </p:nvSpPr>
        <p:spPr>
          <a:xfrm>
            <a:off x="6246589" y="1478854"/>
            <a:ext cx="5428181" cy="2759076"/>
          </a:xfrm>
          <a:prstGeom prst="roundRect">
            <a:avLst>
              <a:gd fmla="val 7473" name="adj"/>
            </a:avLst>
          </a:prstGeom>
          <a:solidFill>
            <a:srgbClr val="92D050"/>
          </a:solidFill>
          <a:ln cap="flat" cmpd="sng" w="12700">
            <a:solidFill>
              <a:srgbClr val="42719B"/>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600"/>
              <a:buFont typeface="Arial"/>
              <a:buNone/>
            </a:pPr>
            <a:r>
              <a:rPr b="0" i="0" lang="it-IT" sz="1600" u="none" cap="none" strike="noStrike">
                <a:solidFill>
                  <a:srgbClr val="002060"/>
                </a:solidFill>
                <a:latin typeface="Calibri"/>
                <a:ea typeface="Calibri"/>
                <a:cs typeface="Calibri"/>
                <a:sym typeface="Calibri"/>
              </a:rPr>
              <a:t>E poi…</a:t>
            </a:r>
            <a:endParaRPr b="0" i="0" sz="1600" u="none" cap="none" strike="noStrike">
              <a:solidFill>
                <a:srgbClr val="002060"/>
              </a:solidFill>
              <a:latin typeface="Calibri"/>
              <a:ea typeface="Calibri"/>
              <a:cs typeface="Calibri"/>
              <a:sym typeface="Calibri"/>
            </a:endParaRPr>
          </a:p>
          <a:p>
            <a:pPr indent="-342900" lvl="0" marL="342900" marR="0" rtl="0" algn="just">
              <a:lnSpc>
                <a:spcPct val="115000"/>
              </a:lnSpc>
              <a:spcBef>
                <a:spcPts val="1200"/>
              </a:spcBef>
              <a:spcAft>
                <a:spcPts val="0"/>
              </a:spcAft>
              <a:buClr>
                <a:srgbClr val="002060"/>
              </a:buClr>
              <a:buSzPts val="1600"/>
              <a:buFont typeface="Noto Sans Symbols"/>
              <a:buChar char="▪"/>
            </a:pPr>
            <a:r>
              <a:rPr b="0" i="0" lang="it-IT" sz="1600" u="none" cap="none" strike="noStrike">
                <a:solidFill>
                  <a:srgbClr val="002060"/>
                </a:solidFill>
                <a:latin typeface="Calibri"/>
                <a:ea typeface="Calibri"/>
                <a:cs typeface="Calibri"/>
                <a:sym typeface="Calibri"/>
              </a:rPr>
              <a:t>Se hai svolto un progetto di gruppo descrivi l’obiettivo generale e poi anche la parte di compiti a te assegnata.</a:t>
            </a:r>
            <a:endParaRPr b="0" i="0" sz="1400" u="none" cap="none" strike="noStrike">
              <a:solidFill>
                <a:srgbClr val="000000"/>
              </a:solidFill>
              <a:latin typeface="Arial"/>
              <a:ea typeface="Arial"/>
              <a:cs typeface="Arial"/>
              <a:sym typeface="Arial"/>
            </a:endParaRPr>
          </a:p>
          <a:p>
            <a:pPr indent="-342900" lvl="0" marL="342900" marR="0" rtl="0" algn="just">
              <a:lnSpc>
                <a:spcPct val="115000"/>
              </a:lnSpc>
              <a:spcBef>
                <a:spcPts val="1200"/>
              </a:spcBef>
              <a:spcAft>
                <a:spcPts val="0"/>
              </a:spcAft>
              <a:buClr>
                <a:srgbClr val="002060"/>
              </a:buClr>
              <a:buSzPts val="1600"/>
              <a:buFont typeface="Noto Sans Symbols"/>
              <a:buChar char="▪"/>
            </a:pPr>
            <a:r>
              <a:rPr b="0" i="0" lang="it-IT" sz="1600" u="none" cap="none" strike="noStrike">
                <a:solidFill>
                  <a:srgbClr val="002060"/>
                </a:solidFill>
                <a:latin typeface="Calibri"/>
                <a:ea typeface="Calibri"/>
                <a:cs typeface="Calibri"/>
                <a:sym typeface="Calibri"/>
              </a:rPr>
              <a:t>Se hai svolto un progetto di gruppo evidenzia la tua parte, il tuo contributo al risultato finale collettivo.</a:t>
            </a:r>
            <a:endParaRPr b="0" i="0" sz="1400" u="none" cap="none" strike="noStrike">
              <a:solidFill>
                <a:srgbClr val="000000"/>
              </a:solidFill>
              <a:latin typeface="Arial"/>
              <a:ea typeface="Arial"/>
              <a:cs typeface="Arial"/>
              <a:sym typeface="Arial"/>
            </a:endParaRPr>
          </a:p>
          <a:p>
            <a:pPr indent="-342900" lvl="0" marL="342900" marR="0" rtl="0" algn="just">
              <a:lnSpc>
                <a:spcPct val="115000"/>
              </a:lnSpc>
              <a:spcBef>
                <a:spcPts val="1200"/>
              </a:spcBef>
              <a:spcAft>
                <a:spcPts val="0"/>
              </a:spcAft>
              <a:buClr>
                <a:srgbClr val="002060"/>
              </a:buClr>
              <a:buSzPts val="1600"/>
              <a:buFont typeface="Noto Sans Symbols"/>
              <a:buChar char="▪"/>
            </a:pPr>
            <a:r>
              <a:rPr b="0" i="0" lang="it-IT" sz="1600" u="none" cap="none" strike="noStrike">
                <a:solidFill>
                  <a:srgbClr val="002060"/>
                </a:solidFill>
                <a:latin typeface="Calibri"/>
                <a:ea typeface="Calibri"/>
                <a:cs typeface="Calibri"/>
                <a:sym typeface="Calibri"/>
              </a:rPr>
              <a:t>Se possibile dai un riferimento anche quantitativo dei tuoi risultati</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40"/>
          <p:cNvSpPr/>
          <p:nvPr/>
        </p:nvSpPr>
        <p:spPr>
          <a:xfrm>
            <a:off x="6770490" y="1467681"/>
            <a:ext cx="4914197" cy="2188975"/>
          </a:xfrm>
          <a:prstGeom prst="roundRect">
            <a:avLst>
              <a:gd fmla="val 7473" name="adj"/>
            </a:avLst>
          </a:prstGeom>
          <a:solidFill>
            <a:srgbClr val="92D050"/>
          </a:solidFill>
          <a:ln cap="flat" cmpd="sng" w="12700">
            <a:solidFill>
              <a:srgbClr val="42719B"/>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600"/>
              <a:buFont typeface="Arial"/>
              <a:buNone/>
            </a:pPr>
            <a:r>
              <a:rPr b="0" i="0" lang="it-IT" sz="1600" u="none" cap="none" strike="noStrike">
                <a:solidFill>
                  <a:srgbClr val="002060"/>
                </a:solidFill>
                <a:latin typeface="Calibri"/>
                <a:ea typeface="Calibri"/>
                <a:cs typeface="Calibri"/>
                <a:sym typeface="Calibri"/>
              </a:rPr>
              <a:t>E poi…</a:t>
            </a:r>
            <a:endParaRPr b="0" i="0" sz="1400" u="none" cap="none" strike="noStrike">
              <a:solidFill>
                <a:srgbClr val="000000"/>
              </a:solidFill>
              <a:latin typeface="Arial"/>
              <a:ea typeface="Arial"/>
              <a:cs typeface="Arial"/>
              <a:sym typeface="Arial"/>
            </a:endParaRPr>
          </a:p>
          <a:p>
            <a:pPr indent="-285750" lvl="0" marL="285750" marR="0" rtl="0" algn="just">
              <a:lnSpc>
                <a:spcPct val="115000"/>
              </a:lnSpc>
              <a:spcBef>
                <a:spcPts val="1200"/>
              </a:spcBef>
              <a:spcAft>
                <a:spcPts val="0"/>
              </a:spcAft>
              <a:buClr>
                <a:srgbClr val="002060"/>
              </a:buClr>
              <a:buSzPts val="1600"/>
              <a:buFont typeface="Noto Sans Symbols"/>
              <a:buChar char="▪"/>
            </a:pPr>
            <a:r>
              <a:rPr b="0" i="0" lang="it-IT" sz="1600" u="none" cap="none" strike="noStrike">
                <a:solidFill>
                  <a:srgbClr val="002060"/>
                </a:solidFill>
                <a:latin typeface="Calibri"/>
                <a:ea typeface="Calibri"/>
                <a:cs typeface="Calibri"/>
                <a:sym typeface="Calibri"/>
              </a:rPr>
              <a:t>Per descrivere questa parte fai riferimento alle competenze specifiche riportate nel PECuP/Supplemento Europass al Certificato e alle competenze trasversali riportate nelle linee Guida del MIUR per individuare quelle più rispondenti alla tua esperienza.</a:t>
            </a:r>
            <a:endParaRPr b="0" i="0" sz="1400" u="none" cap="none" strike="noStrike">
              <a:solidFill>
                <a:srgbClr val="000000"/>
              </a:solidFill>
              <a:latin typeface="Arial"/>
              <a:ea typeface="Arial"/>
              <a:cs typeface="Arial"/>
              <a:sym typeface="Arial"/>
            </a:endParaRPr>
          </a:p>
          <a:p>
            <a:pPr indent="0" lvl="1" marL="457200" marR="0" rtl="0" algn="just">
              <a:lnSpc>
                <a:spcPct val="100000"/>
              </a:lnSpc>
              <a:spcBef>
                <a:spcPts val="60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p:txBody>
      </p:sp>
      <p:sp>
        <p:nvSpPr>
          <p:cNvPr id="434" name="Google Shape;434;p40"/>
          <p:cNvSpPr/>
          <p:nvPr/>
        </p:nvSpPr>
        <p:spPr>
          <a:xfrm>
            <a:off x="369818" y="252231"/>
            <a:ext cx="11385961" cy="65454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it-IT" sz="2800" u="none" cap="none" strike="noStrike">
                <a:solidFill>
                  <a:srgbClr val="002060"/>
                </a:solidFill>
                <a:latin typeface="Calibri"/>
                <a:ea typeface="Calibri"/>
                <a:cs typeface="Calibri"/>
                <a:sym typeface="Calibri"/>
              </a:rPr>
              <a:t>LA MIA ESPERIENZA PCTO: Attività</a:t>
            </a:r>
            <a:endParaRPr b="1" i="1" sz="2800" u="none" cap="none" strike="noStrike">
              <a:solidFill>
                <a:srgbClr val="002060"/>
              </a:solidFill>
              <a:latin typeface="Calibri"/>
              <a:ea typeface="Calibri"/>
              <a:cs typeface="Calibri"/>
              <a:sym typeface="Calibri"/>
            </a:endParaRPr>
          </a:p>
        </p:txBody>
      </p:sp>
      <p:grpSp>
        <p:nvGrpSpPr>
          <p:cNvPr id="435" name="Google Shape;435;p40"/>
          <p:cNvGrpSpPr/>
          <p:nvPr/>
        </p:nvGrpSpPr>
        <p:grpSpPr>
          <a:xfrm>
            <a:off x="133943" y="1075191"/>
            <a:ext cx="5837650" cy="5351168"/>
            <a:chOff x="133943" y="1075191"/>
            <a:chExt cx="5837650" cy="5351168"/>
          </a:xfrm>
        </p:grpSpPr>
        <p:pic>
          <p:nvPicPr>
            <p:cNvPr id="436" name="Google Shape;436;p40"/>
            <p:cNvPicPr preferRelativeResize="0"/>
            <p:nvPr/>
          </p:nvPicPr>
          <p:blipFill rotWithShape="1">
            <a:blip r:embed="rId3">
              <a:alphaModFix/>
            </a:blip>
            <a:srcRect b="0" l="0" r="0" t="0"/>
            <a:stretch/>
          </p:blipFill>
          <p:spPr>
            <a:xfrm>
              <a:off x="133943" y="1075191"/>
              <a:ext cx="5837650" cy="5351168"/>
            </a:xfrm>
            <a:prstGeom prst="rect">
              <a:avLst/>
            </a:prstGeom>
            <a:noFill/>
            <a:ln>
              <a:noFill/>
            </a:ln>
          </p:spPr>
        </p:pic>
        <p:sp>
          <p:nvSpPr>
            <p:cNvPr id="437" name="Google Shape;437;p40"/>
            <p:cNvSpPr txBox="1"/>
            <p:nvPr/>
          </p:nvSpPr>
          <p:spPr>
            <a:xfrm rot="-210015">
              <a:off x="617246" y="1861198"/>
              <a:ext cx="2008101"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1" lang="it-IT" sz="2400" u="none" cap="none" strike="noStrike">
                  <a:solidFill>
                    <a:srgbClr val="002060"/>
                  </a:solidFill>
                  <a:latin typeface="Calibri"/>
                  <a:ea typeface="Calibri"/>
                  <a:cs typeface="Calibri"/>
                  <a:sym typeface="Calibri"/>
                </a:rPr>
                <a:t>Promemoria…</a:t>
              </a:r>
              <a:endParaRPr b="0" i="0" sz="1400" u="none" cap="none" strike="noStrike">
                <a:solidFill>
                  <a:srgbClr val="000000"/>
                </a:solidFill>
                <a:latin typeface="Arial"/>
                <a:ea typeface="Arial"/>
                <a:cs typeface="Arial"/>
                <a:sym typeface="Arial"/>
              </a:endParaRPr>
            </a:p>
          </p:txBody>
        </p:sp>
        <p:sp>
          <p:nvSpPr>
            <p:cNvPr id="438" name="Google Shape;438;p40"/>
            <p:cNvSpPr/>
            <p:nvPr/>
          </p:nvSpPr>
          <p:spPr>
            <a:xfrm rot="-160504">
              <a:off x="577272" y="2396933"/>
              <a:ext cx="4739291" cy="3108543"/>
            </a:xfrm>
            <a:prstGeom prst="rect">
              <a:avLst/>
            </a:prstGeom>
            <a:noFill/>
            <a:ln>
              <a:noFill/>
            </a:ln>
          </p:spPr>
          <p:txBody>
            <a:bodyPr anchorCtr="0" anchor="t" bIns="45700" lIns="91425" spcFirstLastPara="1" rIns="91425" wrap="square" tIns="45700">
              <a:noAutofit/>
            </a:bodyPr>
            <a:lstStyle/>
            <a:p>
              <a:pPr indent="0" lvl="0" marL="179388" marR="0" rtl="0" algn="l">
                <a:lnSpc>
                  <a:spcPct val="100000"/>
                </a:lnSpc>
                <a:spcBef>
                  <a:spcPts val="0"/>
                </a:spcBef>
                <a:spcAft>
                  <a:spcPts val="0"/>
                </a:spcAft>
                <a:buClr>
                  <a:srgbClr val="000000"/>
                </a:buClr>
                <a:buSzPts val="1800"/>
                <a:buFont typeface="Arial"/>
                <a:buNone/>
              </a:pPr>
              <a:r>
                <a:rPr b="1" i="0" lang="it-IT" sz="1800" u="none" cap="none" strike="noStrike">
                  <a:solidFill>
                    <a:srgbClr val="002060"/>
                  </a:solidFill>
                  <a:latin typeface="Calibri"/>
                  <a:ea typeface="Calibri"/>
                  <a:cs typeface="Calibri"/>
                  <a:sym typeface="Calibri"/>
                </a:rPr>
                <a:t>Rispetto alle attività svolte </a:t>
              </a:r>
              <a:endParaRPr b="0" i="0" sz="1400" u="none" cap="none" strike="noStrike">
                <a:solidFill>
                  <a:srgbClr val="000000"/>
                </a:solidFill>
                <a:latin typeface="Arial"/>
                <a:ea typeface="Arial"/>
                <a:cs typeface="Arial"/>
                <a:sym typeface="Arial"/>
              </a:endParaRPr>
            </a:p>
            <a:p>
              <a:pPr indent="0" lvl="0" marL="179388"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2060"/>
                </a:solidFill>
                <a:latin typeface="Calibri"/>
                <a:ea typeface="Calibri"/>
                <a:cs typeface="Calibri"/>
                <a:sym typeface="Calibri"/>
              </a:endParaRPr>
            </a:p>
            <a:p>
              <a:pPr indent="-342900" lvl="1" marL="800100" marR="0" rtl="0" algn="l">
                <a:lnSpc>
                  <a:spcPct val="100000"/>
                </a:lnSpc>
                <a:spcBef>
                  <a:spcPts val="0"/>
                </a:spcBef>
                <a:spcAft>
                  <a:spcPts val="0"/>
                </a:spcAft>
                <a:buClr>
                  <a:srgbClr val="002060"/>
                </a:buClr>
                <a:buSzPts val="2000"/>
                <a:buFont typeface="Calibri"/>
                <a:buChar char="-"/>
              </a:pPr>
              <a:r>
                <a:rPr b="0" i="1" lang="it-IT" sz="2000" u="none" cap="none" strike="noStrike">
                  <a:solidFill>
                    <a:srgbClr val="002060"/>
                  </a:solidFill>
                  <a:latin typeface="Calibri"/>
                  <a:ea typeface="Calibri"/>
                  <a:cs typeface="Calibri"/>
                  <a:sym typeface="Calibri"/>
                </a:rPr>
                <a:t>Cosa hai fatto concretamente?</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2060"/>
                </a:buClr>
                <a:buSzPts val="2000"/>
                <a:buFont typeface="Calibri"/>
                <a:buChar char="-"/>
              </a:pPr>
              <a:r>
                <a:rPr b="0" i="1" lang="it-IT" sz="2000" u="none" cap="none" strike="noStrike">
                  <a:solidFill>
                    <a:srgbClr val="002060"/>
                  </a:solidFill>
                  <a:latin typeface="Calibri"/>
                  <a:ea typeface="Calibri"/>
                  <a:cs typeface="Calibri"/>
                  <a:sym typeface="Calibri"/>
                </a:rPr>
                <a:t>Quali tecnologie, strumenti, macchine hai utilizzato?</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2060"/>
                </a:buClr>
                <a:buSzPts val="2000"/>
                <a:buFont typeface="Calibri"/>
                <a:buChar char="-"/>
              </a:pPr>
              <a:r>
                <a:rPr b="0" i="1" lang="it-IT" sz="2000" u="none" cap="none" strike="noStrike">
                  <a:solidFill>
                    <a:srgbClr val="002060"/>
                  </a:solidFill>
                  <a:latin typeface="Calibri"/>
                  <a:ea typeface="Calibri"/>
                  <a:cs typeface="Calibri"/>
                  <a:sym typeface="Calibri"/>
                </a:rPr>
                <a:t>Quali abilità tecnico/operative hai utilizzato?</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2060"/>
                </a:buClr>
                <a:buSzPts val="2000"/>
                <a:buFont typeface="Calibri"/>
                <a:buChar char="-"/>
              </a:pPr>
              <a:r>
                <a:rPr b="0" i="1" lang="it-IT" sz="2000" u="none" cap="none" strike="noStrike">
                  <a:solidFill>
                    <a:srgbClr val="002060"/>
                  </a:solidFill>
                  <a:latin typeface="Calibri"/>
                  <a:ea typeface="Calibri"/>
                  <a:cs typeface="Calibri"/>
                  <a:sym typeface="Calibri"/>
                </a:rPr>
                <a:t>Quali conoscenze ti sono state utili?</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2060"/>
                </a:buClr>
                <a:buSzPts val="2000"/>
                <a:buFont typeface="Calibri"/>
                <a:buChar char="-"/>
              </a:pPr>
              <a:r>
                <a:rPr b="0" i="1" lang="it-IT" sz="2000" u="none" cap="none" strike="noStrike">
                  <a:solidFill>
                    <a:srgbClr val="002060"/>
                  </a:solidFill>
                  <a:latin typeface="Calibri"/>
                  <a:ea typeface="Calibri"/>
                  <a:cs typeface="Calibri"/>
                  <a:sym typeface="Calibri"/>
                </a:rPr>
                <a:t>Quali competenze trasversali hai impiegato?</a:t>
              </a:r>
              <a:endParaRPr b="0" i="0" sz="1400" u="none" cap="none" strike="noStrike">
                <a:solidFill>
                  <a:srgbClr val="000000"/>
                </a:solidFill>
                <a:latin typeface="Arial"/>
                <a:ea typeface="Arial"/>
                <a:cs typeface="Arial"/>
                <a:sym typeface="Arial"/>
              </a:endParaRPr>
            </a:p>
          </p:txBody>
        </p:sp>
        <p:pic>
          <p:nvPicPr>
            <p:cNvPr id="439" name="Google Shape;439;p40"/>
            <p:cNvPicPr preferRelativeResize="0"/>
            <p:nvPr/>
          </p:nvPicPr>
          <p:blipFill rotWithShape="1">
            <a:blip r:embed="rId4">
              <a:alphaModFix/>
            </a:blip>
            <a:srcRect b="0" l="0" r="0" t="0"/>
            <a:stretch/>
          </p:blipFill>
          <p:spPr>
            <a:xfrm rot="-186687">
              <a:off x="3674951" y="1656298"/>
              <a:ext cx="1551526" cy="775763"/>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41"/>
          <p:cNvSpPr/>
          <p:nvPr/>
        </p:nvSpPr>
        <p:spPr>
          <a:xfrm>
            <a:off x="444474" y="102938"/>
            <a:ext cx="11385961" cy="65454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it-IT" sz="2800" u="none" cap="none" strike="noStrike">
                <a:solidFill>
                  <a:srgbClr val="002060"/>
                </a:solidFill>
                <a:latin typeface="Calibri"/>
                <a:ea typeface="Calibri"/>
                <a:cs typeface="Calibri"/>
                <a:sym typeface="Calibri"/>
              </a:rPr>
              <a:t>LA MIA ESPERIENZA PCTO: Risultato</a:t>
            </a:r>
            <a:endParaRPr b="1" i="1" sz="2800" u="none" cap="none" strike="noStrike">
              <a:solidFill>
                <a:srgbClr val="002060"/>
              </a:solidFill>
              <a:latin typeface="Calibri"/>
              <a:ea typeface="Calibri"/>
              <a:cs typeface="Calibri"/>
              <a:sym typeface="Calibri"/>
            </a:endParaRPr>
          </a:p>
        </p:txBody>
      </p:sp>
      <p:sp>
        <p:nvSpPr>
          <p:cNvPr id="445" name="Google Shape;445;p41"/>
          <p:cNvSpPr/>
          <p:nvPr/>
        </p:nvSpPr>
        <p:spPr>
          <a:xfrm>
            <a:off x="6760056" y="1214947"/>
            <a:ext cx="4914197" cy="3560539"/>
          </a:xfrm>
          <a:prstGeom prst="roundRect">
            <a:avLst>
              <a:gd fmla="val 7473" name="adj"/>
            </a:avLst>
          </a:prstGeom>
          <a:solidFill>
            <a:srgbClr val="92D050"/>
          </a:solidFill>
          <a:ln cap="flat" cmpd="sng" w="12700">
            <a:solidFill>
              <a:srgbClr val="42719B"/>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600"/>
              <a:buFont typeface="Arial"/>
              <a:buNone/>
            </a:pPr>
            <a:r>
              <a:rPr b="0" i="0" lang="it-IT" sz="1600" u="none" cap="none" strike="noStrike">
                <a:solidFill>
                  <a:srgbClr val="002060"/>
                </a:solidFill>
                <a:latin typeface="Calibri"/>
                <a:ea typeface="Calibri"/>
                <a:cs typeface="Calibri"/>
                <a:sym typeface="Calibri"/>
              </a:rPr>
              <a:t>E poi…</a:t>
            </a:r>
            <a:endParaRPr b="0" i="0" sz="1400" u="none" cap="none" strike="noStrike">
              <a:solidFill>
                <a:srgbClr val="000000"/>
              </a:solidFill>
              <a:latin typeface="Arial"/>
              <a:ea typeface="Arial"/>
              <a:cs typeface="Arial"/>
              <a:sym typeface="Arial"/>
            </a:endParaRPr>
          </a:p>
          <a:p>
            <a:pPr indent="-285750" lvl="0" marL="285750" marR="0" rtl="0" algn="just">
              <a:lnSpc>
                <a:spcPct val="115000"/>
              </a:lnSpc>
              <a:spcBef>
                <a:spcPts val="1200"/>
              </a:spcBef>
              <a:spcAft>
                <a:spcPts val="0"/>
              </a:spcAft>
              <a:buClr>
                <a:srgbClr val="002060"/>
              </a:buClr>
              <a:buSzPts val="1600"/>
              <a:buFont typeface="Noto Sans Symbols"/>
              <a:buChar char="▪"/>
            </a:pPr>
            <a:r>
              <a:rPr b="0" i="0" lang="it-IT" sz="1600" u="none" cap="none" strike="noStrike">
                <a:solidFill>
                  <a:srgbClr val="002060"/>
                </a:solidFill>
                <a:latin typeface="Calibri"/>
                <a:ea typeface="Calibri"/>
                <a:cs typeface="Calibri"/>
                <a:sym typeface="Calibri"/>
              </a:rPr>
              <a:t>Hai avuto modo di acquisire o perfezionare delle competenze tecnico professionali?</a:t>
            </a:r>
            <a:endParaRPr b="0" i="0" sz="1400" u="none" cap="none" strike="noStrike">
              <a:solidFill>
                <a:srgbClr val="000000"/>
              </a:solidFill>
              <a:latin typeface="Arial"/>
              <a:ea typeface="Arial"/>
              <a:cs typeface="Arial"/>
              <a:sym typeface="Arial"/>
            </a:endParaRPr>
          </a:p>
          <a:p>
            <a:pPr indent="-285750" lvl="0" marL="285750" marR="0" rtl="0" algn="just">
              <a:lnSpc>
                <a:spcPct val="115000"/>
              </a:lnSpc>
              <a:spcBef>
                <a:spcPts val="1200"/>
              </a:spcBef>
              <a:spcAft>
                <a:spcPts val="0"/>
              </a:spcAft>
              <a:buClr>
                <a:srgbClr val="002060"/>
              </a:buClr>
              <a:buSzPts val="1600"/>
              <a:buFont typeface="Noto Sans Symbols"/>
              <a:buChar char="▪"/>
            </a:pPr>
            <a:r>
              <a:rPr b="0" i="0" lang="it-IT" sz="1600" u="none" cap="none" strike="noStrike">
                <a:solidFill>
                  <a:srgbClr val="002060"/>
                </a:solidFill>
                <a:latin typeface="Calibri"/>
                <a:ea typeface="Calibri"/>
                <a:cs typeface="Calibri"/>
                <a:sym typeface="Calibri"/>
              </a:rPr>
              <a:t>Hai avuto modo di acquisire o perfezionare competenze trasversali?</a:t>
            </a:r>
            <a:endParaRPr b="0" i="0" sz="1400" u="none" cap="none" strike="noStrike">
              <a:solidFill>
                <a:srgbClr val="000000"/>
              </a:solidFill>
              <a:latin typeface="Arial"/>
              <a:ea typeface="Arial"/>
              <a:cs typeface="Arial"/>
              <a:sym typeface="Arial"/>
            </a:endParaRPr>
          </a:p>
          <a:p>
            <a:pPr indent="-285750" lvl="0" marL="285750" marR="0" rtl="0" algn="just">
              <a:lnSpc>
                <a:spcPct val="115000"/>
              </a:lnSpc>
              <a:spcBef>
                <a:spcPts val="1200"/>
              </a:spcBef>
              <a:spcAft>
                <a:spcPts val="0"/>
              </a:spcAft>
              <a:buClr>
                <a:srgbClr val="002060"/>
              </a:buClr>
              <a:buSzPts val="1600"/>
              <a:buFont typeface="Noto Sans Symbols"/>
              <a:buChar char="▪"/>
            </a:pPr>
            <a:r>
              <a:rPr b="0" i="0" lang="it-IT" sz="1600" u="none" cap="none" strike="noStrike">
                <a:solidFill>
                  <a:srgbClr val="002060"/>
                </a:solidFill>
                <a:latin typeface="Calibri"/>
                <a:ea typeface="Calibri"/>
                <a:cs typeface="Calibri"/>
                <a:sym typeface="Calibri"/>
              </a:rPr>
              <a:t>Per descrivere questa parte fai riferimento alle competenze specifiche riportate nel PECuP e alle competenze trasversali riportate nelle linee Guida del MIUR per individuare quelle più rispondenti alla tua esperienza.</a:t>
            </a:r>
            <a:endParaRPr b="0" i="0" sz="1400" u="none" cap="none" strike="noStrike">
              <a:solidFill>
                <a:srgbClr val="000000"/>
              </a:solidFill>
              <a:latin typeface="Arial"/>
              <a:ea typeface="Arial"/>
              <a:cs typeface="Arial"/>
              <a:sym typeface="Arial"/>
            </a:endParaRPr>
          </a:p>
          <a:p>
            <a:pPr indent="0" lvl="1" marL="457200" marR="0" rtl="0" algn="just">
              <a:lnSpc>
                <a:spcPct val="100000"/>
              </a:lnSpc>
              <a:spcBef>
                <a:spcPts val="60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p:txBody>
      </p:sp>
      <p:grpSp>
        <p:nvGrpSpPr>
          <p:cNvPr id="446" name="Google Shape;446;p41"/>
          <p:cNvGrpSpPr/>
          <p:nvPr/>
        </p:nvGrpSpPr>
        <p:grpSpPr>
          <a:xfrm>
            <a:off x="133942" y="1067419"/>
            <a:ext cx="5856311" cy="5368274"/>
            <a:chOff x="133942" y="1067419"/>
            <a:chExt cx="5856311" cy="5368274"/>
          </a:xfrm>
        </p:grpSpPr>
        <p:pic>
          <p:nvPicPr>
            <p:cNvPr id="447" name="Google Shape;447;p41"/>
            <p:cNvPicPr preferRelativeResize="0"/>
            <p:nvPr/>
          </p:nvPicPr>
          <p:blipFill rotWithShape="1">
            <a:blip r:embed="rId3">
              <a:alphaModFix/>
            </a:blip>
            <a:srcRect b="0" l="0" r="0" t="0"/>
            <a:stretch/>
          </p:blipFill>
          <p:spPr>
            <a:xfrm>
              <a:off x="133942" y="1067419"/>
              <a:ext cx="5856311" cy="5368274"/>
            </a:xfrm>
            <a:prstGeom prst="rect">
              <a:avLst/>
            </a:prstGeom>
            <a:noFill/>
            <a:ln>
              <a:noFill/>
            </a:ln>
          </p:spPr>
        </p:pic>
        <p:sp>
          <p:nvSpPr>
            <p:cNvPr id="448" name="Google Shape;448;p41"/>
            <p:cNvSpPr txBox="1"/>
            <p:nvPr/>
          </p:nvSpPr>
          <p:spPr>
            <a:xfrm rot="-210015">
              <a:off x="649234" y="1811570"/>
              <a:ext cx="2008101"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1" lang="it-IT" sz="2400" u="none" cap="none" strike="noStrike">
                  <a:solidFill>
                    <a:srgbClr val="002060"/>
                  </a:solidFill>
                  <a:latin typeface="Calibri"/>
                  <a:ea typeface="Calibri"/>
                  <a:cs typeface="Calibri"/>
                  <a:sym typeface="Calibri"/>
                </a:rPr>
                <a:t>Promemoria…</a:t>
              </a:r>
              <a:endParaRPr b="0" i="0" sz="1400" u="none" cap="none" strike="noStrike">
                <a:solidFill>
                  <a:srgbClr val="000000"/>
                </a:solidFill>
                <a:latin typeface="Arial"/>
                <a:ea typeface="Arial"/>
                <a:cs typeface="Arial"/>
                <a:sym typeface="Arial"/>
              </a:endParaRPr>
            </a:p>
          </p:txBody>
        </p:sp>
        <p:sp>
          <p:nvSpPr>
            <p:cNvPr id="449" name="Google Shape;449;p41"/>
            <p:cNvSpPr/>
            <p:nvPr/>
          </p:nvSpPr>
          <p:spPr>
            <a:xfrm rot="-155209">
              <a:off x="552036" y="2293052"/>
              <a:ext cx="4860829" cy="3600986"/>
            </a:xfrm>
            <a:prstGeom prst="rect">
              <a:avLst/>
            </a:prstGeom>
            <a:noFill/>
            <a:ln>
              <a:noFill/>
            </a:ln>
          </p:spPr>
          <p:txBody>
            <a:bodyPr anchorCtr="0" anchor="t" bIns="45700" lIns="91425" spcFirstLastPara="1" rIns="91425" wrap="square" tIns="45700">
              <a:noAutofit/>
            </a:bodyPr>
            <a:lstStyle/>
            <a:p>
              <a:pPr indent="0" lvl="0" marL="179388" marR="0" rtl="0" algn="l">
                <a:lnSpc>
                  <a:spcPct val="100000"/>
                </a:lnSpc>
                <a:spcBef>
                  <a:spcPts val="0"/>
                </a:spcBef>
                <a:spcAft>
                  <a:spcPts val="0"/>
                </a:spcAft>
                <a:buClr>
                  <a:srgbClr val="000000"/>
                </a:buClr>
                <a:buSzPts val="1800"/>
                <a:buFont typeface="Arial"/>
                <a:buNone/>
              </a:pPr>
              <a:r>
                <a:rPr b="1" i="0" lang="it-IT" sz="1800" u="none" cap="none" strike="noStrike">
                  <a:solidFill>
                    <a:srgbClr val="002060"/>
                  </a:solidFill>
                  <a:latin typeface="Calibri"/>
                  <a:ea typeface="Calibri"/>
                  <a:cs typeface="Calibri"/>
                  <a:sym typeface="Calibri"/>
                </a:rPr>
                <a:t>Rispetto al progetto </a:t>
              </a:r>
              <a:endParaRPr b="0" i="0" sz="1400" u="none" cap="none" strike="noStrike">
                <a:solidFill>
                  <a:srgbClr val="000000"/>
                </a:solidFill>
                <a:latin typeface="Arial"/>
                <a:ea typeface="Arial"/>
                <a:cs typeface="Arial"/>
                <a:sym typeface="Arial"/>
              </a:endParaRPr>
            </a:p>
            <a:p>
              <a:pPr indent="0" lvl="0" marL="179388"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2060"/>
                </a:solidFill>
                <a:latin typeface="Calibri"/>
                <a:ea typeface="Calibri"/>
                <a:cs typeface="Calibri"/>
                <a:sym typeface="Calibri"/>
              </a:endParaRPr>
            </a:p>
            <a:p>
              <a:pPr indent="-342900" lvl="1" marL="800100" marR="0" rtl="0" algn="l">
                <a:lnSpc>
                  <a:spcPct val="100000"/>
                </a:lnSpc>
                <a:spcBef>
                  <a:spcPts val="0"/>
                </a:spcBef>
                <a:spcAft>
                  <a:spcPts val="0"/>
                </a:spcAft>
                <a:buClr>
                  <a:srgbClr val="002060"/>
                </a:buClr>
                <a:buSzPts val="2400"/>
                <a:buFont typeface="Calibri"/>
                <a:buChar char="-"/>
              </a:pPr>
              <a:r>
                <a:rPr b="0" i="1" lang="it-IT" sz="2400" u="none" cap="none" strike="noStrike">
                  <a:solidFill>
                    <a:srgbClr val="002060"/>
                  </a:solidFill>
                  <a:latin typeface="Calibri"/>
                  <a:ea typeface="Calibri"/>
                  <a:cs typeface="Calibri"/>
                  <a:sym typeface="Calibri"/>
                </a:rPr>
                <a:t>Quale risultato/prodotto finale hai raggiunto?</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2060"/>
                </a:buClr>
                <a:buSzPts val="2400"/>
                <a:buFont typeface="Calibri"/>
                <a:buChar char="-"/>
              </a:pPr>
              <a:r>
                <a:rPr b="0" i="1" lang="it-IT" sz="2400" u="none" cap="none" strike="noStrike">
                  <a:solidFill>
                    <a:srgbClr val="002060"/>
                  </a:solidFill>
                  <a:latin typeface="Calibri"/>
                  <a:ea typeface="Calibri"/>
                  <a:cs typeface="Calibri"/>
                  <a:sym typeface="Calibri"/>
                </a:rPr>
                <a:t>Come è andata rispetto all’obiettivo/compito che ti era stato assegnato?</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2060"/>
                </a:buClr>
                <a:buSzPts val="2400"/>
                <a:buFont typeface="Calibri"/>
                <a:buChar char="-"/>
              </a:pPr>
              <a:r>
                <a:rPr b="0" i="1" lang="it-IT" sz="2400" u="none" cap="none" strike="noStrike">
                  <a:solidFill>
                    <a:srgbClr val="002060"/>
                  </a:solidFill>
                  <a:latin typeface="Calibri"/>
                  <a:ea typeface="Calibri"/>
                  <a:cs typeface="Calibri"/>
                  <a:sym typeface="Calibri"/>
                </a:rPr>
                <a:t>Sono stati rispettati i tempi?</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2060"/>
                </a:buClr>
                <a:buSzPts val="2400"/>
                <a:buFont typeface="Calibri"/>
                <a:buChar char="-"/>
              </a:pPr>
              <a:r>
                <a:rPr b="0" i="1" lang="it-IT" sz="2400" u="none" cap="none" strike="noStrike">
                  <a:solidFill>
                    <a:srgbClr val="002060"/>
                  </a:solidFill>
                  <a:latin typeface="Calibri"/>
                  <a:ea typeface="Calibri"/>
                  <a:cs typeface="Calibri"/>
                  <a:sym typeface="Calibri"/>
                </a:rPr>
                <a:t>Quali eventuali criticità sono emerse?</a:t>
              </a:r>
              <a:endParaRPr b="0" i="0" sz="1400" u="none" cap="none" strike="noStrike">
                <a:solidFill>
                  <a:srgbClr val="000000"/>
                </a:solidFill>
                <a:latin typeface="Arial"/>
                <a:ea typeface="Arial"/>
                <a:cs typeface="Arial"/>
                <a:sym typeface="Arial"/>
              </a:endParaRPr>
            </a:p>
          </p:txBody>
        </p:sp>
        <p:pic>
          <p:nvPicPr>
            <p:cNvPr descr="disegno-coppa-colorato - Polisportiva 2A Prato" id="450" name="Google Shape;450;p41"/>
            <p:cNvPicPr preferRelativeResize="0"/>
            <p:nvPr/>
          </p:nvPicPr>
          <p:blipFill rotWithShape="1">
            <a:blip r:embed="rId4">
              <a:alphaModFix/>
            </a:blip>
            <a:srcRect b="0" l="0" r="0" t="0"/>
            <a:stretch/>
          </p:blipFill>
          <p:spPr>
            <a:xfrm rot="-240728">
              <a:off x="4395417" y="1705238"/>
              <a:ext cx="638777" cy="95991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p42"/>
          <p:cNvSpPr/>
          <p:nvPr/>
        </p:nvSpPr>
        <p:spPr>
          <a:xfrm>
            <a:off x="333228" y="231016"/>
            <a:ext cx="11385961" cy="65454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it-IT" sz="2800" u="none" cap="none" strike="noStrike">
                <a:solidFill>
                  <a:srgbClr val="002060"/>
                </a:solidFill>
                <a:latin typeface="Calibri"/>
                <a:ea typeface="Calibri"/>
                <a:cs typeface="Calibri"/>
                <a:sym typeface="Calibri"/>
              </a:rPr>
              <a:t>LA MIA ESPERIENZA PCTO: il valore orientativo dell’esperienza</a:t>
            </a:r>
            <a:endParaRPr b="1" i="1" sz="2800" u="none" cap="none" strike="noStrike">
              <a:solidFill>
                <a:srgbClr val="002060"/>
              </a:solidFill>
              <a:latin typeface="Calibri"/>
              <a:ea typeface="Calibri"/>
              <a:cs typeface="Calibri"/>
              <a:sym typeface="Calibri"/>
            </a:endParaRPr>
          </a:p>
        </p:txBody>
      </p:sp>
      <p:sp>
        <p:nvSpPr>
          <p:cNvPr id="456" name="Google Shape;456;p42"/>
          <p:cNvSpPr/>
          <p:nvPr/>
        </p:nvSpPr>
        <p:spPr>
          <a:xfrm>
            <a:off x="6730955" y="1186953"/>
            <a:ext cx="4914197" cy="3560539"/>
          </a:xfrm>
          <a:prstGeom prst="roundRect">
            <a:avLst>
              <a:gd fmla="val 7473" name="adj"/>
            </a:avLst>
          </a:prstGeom>
          <a:solidFill>
            <a:srgbClr val="92D050"/>
          </a:solidFill>
          <a:ln cap="flat" cmpd="sng" w="12700">
            <a:solidFill>
              <a:srgbClr val="42719B"/>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600"/>
              <a:buFont typeface="Arial"/>
              <a:buNone/>
            </a:pPr>
            <a:r>
              <a:rPr b="0" i="0" lang="it-IT" sz="1600" u="none" cap="none" strike="noStrike">
                <a:solidFill>
                  <a:srgbClr val="002060"/>
                </a:solidFill>
                <a:latin typeface="Calibri"/>
                <a:ea typeface="Calibri"/>
                <a:cs typeface="Calibri"/>
                <a:sym typeface="Calibri"/>
              </a:rPr>
              <a:t>Le competenze orientative:</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600"/>
              </a:spcBef>
              <a:spcAft>
                <a:spcPts val="0"/>
              </a:spcAft>
              <a:buClr>
                <a:srgbClr val="002060"/>
              </a:buClr>
              <a:buSzPts val="1600"/>
              <a:buFont typeface="Noto Sans Symbols"/>
              <a:buChar char="▪"/>
            </a:pPr>
            <a:r>
              <a:rPr b="0" i="0" lang="it-IT" sz="1600" u="none" cap="none" strike="noStrike">
                <a:solidFill>
                  <a:srgbClr val="002060"/>
                </a:solidFill>
                <a:latin typeface="Calibri"/>
                <a:ea typeface="Calibri"/>
                <a:cs typeface="Calibri"/>
                <a:sym typeface="Calibri"/>
              </a:rPr>
              <a:t>Si riferiscono a una serie di competenze che offrono modalità strutturate per raccogliere, analizzare, sintetizzare e organizzare informazioni su sé stessi, sull’istruzione e sul lavoro, nonché le capacità di prendere e attuare le decisioni e le transizioni.</a:t>
            </a:r>
            <a:endParaRPr b="0" i="0" sz="1400" u="none" cap="none" strike="noStrike">
              <a:solidFill>
                <a:srgbClr val="000000"/>
              </a:solidFill>
              <a:latin typeface="Arial"/>
              <a:ea typeface="Arial"/>
              <a:cs typeface="Arial"/>
              <a:sym typeface="Arial"/>
            </a:endParaRPr>
          </a:p>
          <a:p>
            <a:pPr indent="-184150" lvl="0" marL="285750" marR="0" rtl="0" algn="just">
              <a:lnSpc>
                <a:spcPct val="100000"/>
              </a:lnSpc>
              <a:spcBef>
                <a:spcPts val="0"/>
              </a:spcBef>
              <a:spcAft>
                <a:spcPts val="0"/>
              </a:spcAft>
              <a:buClr>
                <a:schemeClr val="dk1"/>
              </a:buClr>
              <a:buSzPts val="1600"/>
              <a:buFont typeface="Noto Sans Symbols"/>
              <a:buNone/>
            </a:pPr>
            <a:r>
              <a:t/>
            </a:r>
            <a:endParaRPr b="0" i="0" sz="1600" u="none" cap="none" strike="noStrike">
              <a:solidFill>
                <a:srgbClr val="002060"/>
              </a:solidFill>
              <a:latin typeface="Calibri"/>
              <a:ea typeface="Calibri"/>
              <a:cs typeface="Calibri"/>
              <a:sym typeface="Calibri"/>
            </a:endParaRPr>
          </a:p>
          <a:p>
            <a:pPr indent="-285750" lvl="0" marL="285750" marR="0" rtl="0" algn="just">
              <a:lnSpc>
                <a:spcPct val="100000"/>
              </a:lnSpc>
              <a:spcBef>
                <a:spcPts val="0"/>
              </a:spcBef>
              <a:spcAft>
                <a:spcPts val="0"/>
              </a:spcAft>
              <a:buClr>
                <a:srgbClr val="002060"/>
              </a:buClr>
              <a:buSzPts val="1600"/>
              <a:buFont typeface="Noto Sans Symbols"/>
              <a:buChar char="▪"/>
            </a:pPr>
            <a:r>
              <a:rPr b="0" i="0" lang="it-IT" sz="1600" u="none" cap="none" strike="noStrike">
                <a:solidFill>
                  <a:srgbClr val="002060"/>
                </a:solidFill>
                <a:latin typeface="Arial"/>
                <a:ea typeface="Arial"/>
                <a:cs typeface="Arial"/>
                <a:sym typeface="Arial"/>
              </a:rPr>
              <a:t>Sono centrali per la costruzione del proprio processo di orientamento e per la gestione delle diverse fasi della propria carriera formativa e professionale</a:t>
            </a:r>
            <a:endParaRPr b="0" i="0" sz="1600" u="none" cap="none" strike="noStrike">
              <a:solidFill>
                <a:schemeClr val="lt1"/>
              </a:solidFill>
              <a:latin typeface="Calibri"/>
              <a:ea typeface="Calibri"/>
              <a:cs typeface="Calibri"/>
              <a:sym typeface="Calibri"/>
            </a:endParaRPr>
          </a:p>
          <a:p>
            <a:pPr indent="0" lvl="1" marL="45720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002060"/>
              </a:solidFill>
              <a:latin typeface="Calibri"/>
              <a:ea typeface="Calibri"/>
              <a:cs typeface="Calibri"/>
              <a:sym typeface="Calibri"/>
            </a:endParaRPr>
          </a:p>
        </p:txBody>
      </p:sp>
      <p:grpSp>
        <p:nvGrpSpPr>
          <p:cNvPr id="457" name="Google Shape;457;p42"/>
          <p:cNvGrpSpPr/>
          <p:nvPr/>
        </p:nvGrpSpPr>
        <p:grpSpPr>
          <a:xfrm>
            <a:off x="133942" y="1173941"/>
            <a:ext cx="5679029" cy="5205766"/>
            <a:chOff x="133942" y="1173941"/>
            <a:chExt cx="5679029" cy="5205766"/>
          </a:xfrm>
        </p:grpSpPr>
        <p:pic>
          <p:nvPicPr>
            <p:cNvPr id="458" name="Google Shape;458;p42"/>
            <p:cNvPicPr preferRelativeResize="0"/>
            <p:nvPr/>
          </p:nvPicPr>
          <p:blipFill rotWithShape="1">
            <a:blip r:embed="rId3">
              <a:alphaModFix/>
            </a:blip>
            <a:srcRect b="0" l="0" r="0" t="0"/>
            <a:stretch/>
          </p:blipFill>
          <p:spPr>
            <a:xfrm>
              <a:off x="133942" y="1173941"/>
              <a:ext cx="5679029" cy="5205766"/>
            </a:xfrm>
            <a:prstGeom prst="rect">
              <a:avLst/>
            </a:prstGeom>
            <a:noFill/>
            <a:ln>
              <a:noFill/>
            </a:ln>
          </p:spPr>
        </p:pic>
        <p:sp>
          <p:nvSpPr>
            <p:cNvPr id="459" name="Google Shape;459;p42"/>
            <p:cNvSpPr txBox="1"/>
            <p:nvPr/>
          </p:nvSpPr>
          <p:spPr>
            <a:xfrm rot="-210015">
              <a:off x="649234" y="1811570"/>
              <a:ext cx="2008101"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1" lang="it-IT" sz="2400" u="none" cap="none" strike="noStrike">
                  <a:solidFill>
                    <a:srgbClr val="002060"/>
                  </a:solidFill>
                  <a:latin typeface="Calibri"/>
                  <a:ea typeface="Calibri"/>
                  <a:cs typeface="Calibri"/>
                  <a:sym typeface="Calibri"/>
                </a:rPr>
                <a:t>Promemoria…</a:t>
              </a:r>
              <a:endParaRPr b="0" i="0" sz="1400" u="none" cap="none" strike="noStrike">
                <a:solidFill>
                  <a:srgbClr val="000000"/>
                </a:solidFill>
                <a:latin typeface="Arial"/>
                <a:ea typeface="Arial"/>
                <a:cs typeface="Arial"/>
                <a:sym typeface="Arial"/>
              </a:endParaRPr>
            </a:p>
          </p:txBody>
        </p:sp>
        <p:sp>
          <p:nvSpPr>
            <p:cNvPr id="460" name="Google Shape;460;p42"/>
            <p:cNvSpPr/>
            <p:nvPr/>
          </p:nvSpPr>
          <p:spPr>
            <a:xfrm rot="-155209">
              <a:off x="606192" y="2251625"/>
              <a:ext cx="4860829" cy="4001095"/>
            </a:xfrm>
            <a:prstGeom prst="rect">
              <a:avLst/>
            </a:prstGeom>
            <a:noFill/>
            <a:ln>
              <a:noFill/>
            </a:ln>
          </p:spPr>
          <p:txBody>
            <a:bodyPr anchorCtr="0" anchor="t" bIns="45700" lIns="91425" spcFirstLastPara="1" rIns="91425" wrap="square" tIns="45700">
              <a:noAutofit/>
            </a:bodyPr>
            <a:lstStyle/>
            <a:p>
              <a:pPr indent="0" lvl="0" marL="179388" marR="0" rtl="0" algn="l">
                <a:lnSpc>
                  <a:spcPct val="100000"/>
                </a:lnSpc>
                <a:spcBef>
                  <a:spcPts val="0"/>
                </a:spcBef>
                <a:spcAft>
                  <a:spcPts val="0"/>
                </a:spcAft>
                <a:buClr>
                  <a:srgbClr val="000000"/>
                </a:buClr>
                <a:buSzPts val="1800"/>
                <a:buFont typeface="Arial"/>
                <a:buNone/>
              </a:pPr>
              <a:r>
                <a:rPr b="1" i="0" lang="it-IT" sz="1800" u="none" cap="none" strike="noStrike">
                  <a:solidFill>
                    <a:srgbClr val="002060"/>
                  </a:solidFill>
                  <a:latin typeface="Calibri"/>
                  <a:ea typeface="Calibri"/>
                  <a:cs typeface="Calibri"/>
                  <a:sym typeface="Calibri"/>
                </a:rPr>
                <a:t>Rispetto al valore orientativo </a:t>
              </a:r>
              <a:endParaRPr b="0" i="0" sz="1400" u="none" cap="none" strike="noStrike">
                <a:solidFill>
                  <a:srgbClr val="000000"/>
                </a:solidFill>
                <a:latin typeface="Arial"/>
                <a:ea typeface="Arial"/>
                <a:cs typeface="Arial"/>
                <a:sym typeface="Arial"/>
              </a:endParaRPr>
            </a:p>
            <a:p>
              <a:pPr indent="0" lvl="0" marL="179388" marR="0" rtl="0" algn="l">
                <a:lnSpc>
                  <a:spcPct val="100000"/>
                </a:lnSpc>
                <a:spcBef>
                  <a:spcPts val="0"/>
                </a:spcBef>
                <a:spcAft>
                  <a:spcPts val="0"/>
                </a:spcAft>
                <a:buClr>
                  <a:srgbClr val="000000"/>
                </a:buClr>
                <a:buSzPts val="1800"/>
                <a:buFont typeface="Arial"/>
                <a:buNone/>
              </a:pPr>
              <a:r>
                <a:rPr b="1" i="0" lang="it-IT" sz="1800" u="none" cap="none" strike="noStrike">
                  <a:solidFill>
                    <a:srgbClr val="002060"/>
                  </a:solidFill>
                  <a:latin typeface="Calibri"/>
                  <a:ea typeface="Calibri"/>
                  <a:cs typeface="Calibri"/>
                  <a:sym typeface="Calibri"/>
                </a:rPr>
                <a:t>dell’esperienza</a:t>
              </a:r>
              <a:endParaRPr b="0" i="0" sz="1400" u="none" cap="none" strike="noStrike">
                <a:solidFill>
                  <a:srgbClr val="000000"/>
                </a:solidFill>
                <a:latin typeface="Arial"/>
                <a:ea typeface="Arial"/>
                <a:cs typeface="Arial"/>
                <a:sym typeface="Arial"/>
              </a:endParaRPr>
            </a:p>
            <a:p>
              <a:pPr indent="0" lvl="0" marL="179388"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2060"/>
                </a:solidFill>
                <a:latin typeface="Calibri"/>
                <a:ea typeface="Calibri"/>
                <a:cs typeface="Calibri"/>
                <a:sym typeface="Calibri"/>
              </a:endParaRPr>
            </a:p>
            <a:p>
              <a:pPr indent="-342900" lvl="1" marL="800100" marR="0" rtl="0" algn="l">
                <a:lnSpc>
                  <a:spcPct val="100000"/>
                </a:lnSpc>
                <a:spcBef>
                  <a:spcPts val="0"/>
                </a:spcBef>
                <a:spcAft>
                  <a:spcPts val="0"/>
                </a:spcAft>
                <a:buClr>
                  <a:srgbClr val="002060"/>
                </a:buClr>
                <a:buSzPts val="2000"/>
                <a:buFont typeface="Calibri"/>
                <a:buChar char="-"/>
              </a:pPr>
              <a:r>
                <a:rPr b="0" i="1" lang="it-IT" sz="2000" u="none" cap="none" strike="noStrike">
                  <a:solidFill>
                    <a:srgbClr val="002060"/>
                  </a:solidFill>
                  <a:latin typeface="Calibri"/>
                  <a:ea typeface="Calibri"/>
                  <a:cs typeface="Calibri"/>
                  <a:sym typeface="Calibri"/>
                </a:rPr>
                <a:t>Cosa hai imparato sul mondo del lavoro e delle professioni?</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2060"/>
                </a:buClr>
                <a:buSzPts val="2000"/>
                <a:buFont typeface="Calibri"/>
                <a:buChar char="-"/>
              </a:pPr>
              <a:r>
                <a:rPr b="0" i="1" lang="it-IT" sz="2000" u="none" cap="none" strike="noStrike">
                  <a:solidFill>
                    <a:srgbClr val="002060"/>
                  </a:solidFill>
                  <a:latin typeface="Calibri"/>
                  <a:ea typeface="Calibri"/>
                  <a:cs typeface="Calibri"/>
                  <a:sym typeface="Calibri"/>
                </a:rPr>
                <a:t>Cosa vorresti ancora approfondire?</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2060"/>
                </a:buClr>
                <a:buSzPts val="2000"/>
                <a:buFont typeface="Calibri"/>
                <a:buChar char="-"/>
              </a:pPr>
              <a:r>
                <a:rPr b="0" i="1" lang="it-IT" sz="2000" u="none" cap="none" strike="noStrike">
                  <a:solidFill>
                    <a:srgbClr val="002060"/>
                  </a:solidFill>
                  <a:latin typeface="Calibri"/>
                  <a:ea typeface="Calibri"/>
                  <a:cs typeface="Calibri"/>
                  <a:sym typeface="Calibri"/>
                </a:rPr>
                <a:t>Come valuti l’esperienza?</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2060"/>
                </a:buClr>
                <a:buSzPts val="2000"/>
                <a:buFont typeface="Calibri"/>
                <a:buChar char="-"/>
              </a:pPr>
              <a:r>
                <a:rPr b="0" i="1" lang="it-IT" sz="2000" u="none" cap="none" strike="noStrike">
                  <a:solidFill>
                    <a:srgbClr val="002060"/>
                  </a:solidFill>
                  <a:latin typeface="Calibri"/>
                  <a:ea typeface="Calibri"/>
                  <a:cs typeface="Calibri"/>
                  <a:sym typeface="Calibri"/>
                </a:rPr>
                <a:t>Come contribuisce alla riflessione sulle tue scelte formative e professionali future?</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2060"/>
                </a:buClr>
                <a:buSzPts val="2000"/>
                <a:buFont typeface="Calibri"/>
                <a:buChar char="-"/>
              </a:pPr>
              <a:r>
                <a:rPr b="0" i="1" lang="it-IT" sz="2000" u="none" cap="none" strike="noStrike">
                  <a:solidFill>
                    <a:srgbClr val="002060"/>
                  </a:solidFill>
                  <a:latin typeface="Calibri"/>
                  <a:ea typeface="Calibri"/>
                  <a:cs typeface="Calibri"/>
                  <a:sym typeface="Calibri"/>
                </a:rPr>
                <a:t>Quali competenze orientative hai potuto rafforzare?</a:t>
              </a:r>
              <a:endParaRPr b="0" i="0" sz="1400" u="none" cap="none" strike="noStrike">
                <a:solidFill>
                  <a:srgbClr val="000000"/>
                </a:solidFill>
                <a:latin typeface="Arial"/>
                <a:ea typeface="Arial"/>
                <a:cs typeface="Arial"/>
                <a:sym typeface="Arial"/>
              </a:endParaRPr>
            </a:p>
            <a:p>
              <a:pPr indent="-215900" lvl="1" marL="800100" marR="0" rtl="0" algn="l">
                <a:lnSpc>
                  <a:spcPct val="100000"/>
                </a:lnSpc>
                <a:spcBef>
                  <a:spcPts val="0"/>
                </a:spcBef>
                <a:spcAft>
                  <a:spcPts val="0"/>
                </a:spcAft>
                <a:buClr>
                  <a:schemeClr val="dk1"/>
                </a:buClr>
                <a:buSzPts val="2000"/>
                <a:buFont typeface="Calibri"/>
                <a:buNone/>
              </a:pPr>
              <a:r>
                <a:t/>
              </a:r>
              <a:endParaRPr b="0" i="1" sz="2000" u="none" cap="none" strike="noStrike">
                <a:solidFill>
                  <a:srgbClr val="002060"/>
                </a:solidFill>
                <a:latin typeface="Calibri"/>
                <a:ea typeface="Calibri"/>
                <a:cs typeface="Calibri"/>
                <a:sym typeface="Calibri"/>
              </a:endParaRPr>
            </a:p>
          </p:txBody>
        </p:sp>
        <p:pic>
          <p:nvPicPr>
            <p:cNvPr descr="Mappe gratuite di Londra - visitlondon.com" id="461" name="Google Shape;461;p42"/>
            <p:cNvPicPr preferRelativeResize="0"/>
            <p:nvPr/>
          </p:nvPicPr>
          <p:blipFill rotWithShape="1">
            <a:blip r:embed="rId4">
              <a:alphaModFix/>
            </a:blip>
            <a:srcRect b="0" l="0" r="0" t="0"/>
            <a:stretch/>
          </p:blipFill>
          <p:spPr>
            <a:xfrm rot="-184825">
              <a:off x="3662974" y="1650376"/>
              <a:ext cx="1400093" cy="78405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0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6"/>
          <p:cNvSpPr/>
          <p:nvPr/>
        </p:nvSpPr>
        <p:spPr>
          <a:xfrm>
            <a:off x="317482" y="293867"/>
            <a:ext cx="10935478"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it-IT" sz="2800" u="none" cap="none" strike="noStrike">
                <a:solidFill>
                  <a:srgbClr val="002060"/>
                </a:solidFill>
                <a:latin typeface="Calibri"/>
                <a:ea typeface="Calibri"/>
                <a:cs typeface="Calibri"/>
                <a:sym typeface="Calibri"/>
              </a:rPr>
              <a:t>Percorsi PCTO: </a:t>
            </a:r>
            <a:r>
              <a:rPr b="0" i="1" lang="it-IT" sz="2800" u="none" cap="none" strike="noStrike">
                <a:solidFill>
                  <a:srgbClr val="002060"/>
                </a:solidFill>
                <a:latin typeface="Calibri"/>
                <a:ea typeface="Calibri"/>
                <a:cs typeface="Calibri"/>
                <a:sym typeface="Calibri"/>
              </a:rPr>
              <a:t>perché?</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2060"/>
              </a:solidFill>
              <a:latin typeface="Calibri"/>
              <a:ea typeface="Calibri"/>
              <a:cs typeface="Calibri"/>
              <a:sym typeface="Calibri"/>
            </a:endParaRPr>
          </a:p>
        </p:txBody>
      </p:sp>
      <p:sp>
        <p:nvSpPr>
          <p:cNvPr id="128" name="Google Shape;128;p16"/>
          <p:cNvSpPr txBox="1"/>
          <p:nvPr/>
        </p:nvSpPr>
        <p:spPr>
          <a:xfrm>
            <a:off x="397492" y="1124166"/>
            <a:ext cx="8520545" cy="9382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it-IT" sz="2400" u="none" cap="none" strike="noStrike">
                <a:solidFill>
                  <a:srgbClr val="336699"/>
                </a:solidFill>
                <a:latin typeface="Calibri"/>
                <a:ea typeface="Calibri"/>
                <a:cs typeface="Calibri"/>
                <a:sym typeface="Calibri"/>
              </a:rPr>
              <a:t>…perché Il lavoro è CAMBIATO!</a:t>
            </a:r>
            <a:endParaRPr b="0" i="0" sz="1400" u="none" cap="none" strike="noStrike">
              <a:solidFill>
                <a:srgbClr val="000000"/>
              </a:solidFill>
              <a:latin typeface="Arial"/>
              <a:ea typeface="Arial"/>
              <a:cs typeface="Arial"/>
              <a:sym typeface="Arial"/>
            </a:endParaRPr>
          </a:p>
        </p:txBody>
      </p:sp>
      <p:pic>
        <p:nvPicPr>
          <p:cNvPr descr="Dalla stabilità alla flessibilità: il mondo del lavoro cambia, l ..." id="129" name="Google Shape;129;p16"/>
          <p:cNvPicPr preferRelativeResize="0"/>
          <p:nvPr/>
        </p:nvPicPr>
        <p:blipFill rotWithShape="1">
          <a:blip r:embed="rId3">
            <a:alphaModFix/>
          </a:blip>
          <a:srcRect b="0" l="0" r="0" t="0"/>
          <a:stretch/>
        </p:blipFill>
        <p:spPr>
          <a:xfrm>
            <a:off x="593605" y="2565396"/>
            <a:ext cx="2846070" cy="1777041"/>
          </a:xfrm>
          <a:prstGeom prst="rect">
            <a:avLst/>
          </a:prstGeom>
          <a:noFill/>
          <a:ln>
            <a:noFill/>
          </a:ln>
        </p:spPr>
      </p:pic>
      <p:pic>
        <p:nvPicPr>
          <p:cNvPr descr="Come trasferire feedback efficaci al gruppo di lavoro - Talking ..." id="130" name="Google Shape;130;p16"/>
          <p:cNvPicPr preferRelativeResize="0"/>
          <p:nvPr/>
        </p:nvPicPr>
        <p:blipFill rotWithShape="1">
          <a:blip r:embed="rId4">
            <a:alphaModFix/>
          </a:blip>
          <a:srcRect b="0" l="0" r="0" t="0"/>
          <a:stretch/>
        </p:blipFill>
        <p:spPr>
          <a:xfrm>
            <a:off x="2666454" y="4558351"/>
            <a:ext cx="2925453" cy="1679566"/>
          </a:xfrm>
          <a:prstGeom prst="rect">
            <a:avLst/>
          </a:prstGeom>
          <a:noFill/>
          <a:ln>
            <a:noFill/>
          </a:ln>
        </p:spPr>
      </p:pic>
      <p:sp>
        <p:nvSpPr>
          <p:cNvPr id="131" name="Google Shape;131;p16"/>
          <p:cNvSpPr/>
          <p:nvPr/>
        </p:nvSpPr>
        <p:spPr>
          <a:xfrm>
            <a:off x="3628649" y="3254511"/>
            <a:ext cx="1245225" cy="715106"/>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 name="Google Shape;132;p16"/>
          <p:cNvSpPr txBox="1"/>
          <p:nvPr/>
        </p:nvSpPr>
        <p:spPr>
          <a:xfrm>
            <a:off x="5045323" y="3254511"/>
            <a:ext cx="5623503"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it-IT" sz="1800" u="sng" cap="none" strike="noStrike">
                <a:solidFill>
                  <a:schemeClr val="hlink"/>
                </a:solidFill>
                <a:latin typeface="Calibri"/>
                <a:ea typeface="Calibri"/>
                <a:cs typeface="Calibri"/>
                <a:sym typeface="Calibri"/>
                <a:hlinkClick r:id="rId5"/>
              </a:rPr>
              <a:t>https://youtu.be/I37VtQbOa7M</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 name="Google Shape;133;p16"/>
          <p:cNvSpPr/>
          <p:nvPr/>
        </p:nvSpPr>
        <p:spPr>
          <a:xfrm>
            <a:off x="6006089" y="4915904"/>
            <a:ext cx="1245225" cy="715106"/>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16"/>
          <p:cNvSpPr/>
          <p:nvPr/>
        </p:nvSpPr>
        <p:spPr>
          <a:xfrm>
            <a:off x="5045323" y="1009866"/>
            <a:ext cx="5770093" cy="1555530"/>
          </a:xfrm>
          <a:prstGeom prst="wedgeEllipseCallout">
            <a:avLst>
              <a:gd fmla="val -24448" name="adj1"/>
              <a:gd fmla="val 75752"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it-IT" sz="1800" u="none" cap="none" strike="noStrike">
                <a:solidFill>
                  <a:schemeClr val="lt1"/>
                </a:solidFill>
                <a:latin typeface="Calibri"/>
                <a:ea typeface="Calibri"/>
                <a:cs typeface="Calibri"/>
                <a:sym typeface="Calibri"/>
              </a:rPr>
              <a:t>….da un modello basato in prevalenza sulle capacità tecnico professionali a modelli basati anche sulla partecipazione delle persone. </a:t>
            </a:r>
            <a:endParaRPr b="0" i="0" sz="1400" u="none" cap="none" strike="noStrike">
              <a:solidFill>
                <a:srgbClr val="000000"/>
              </a:solidFill>
              <a:latin typeface="Arial"/>
              <a:ea typeface="Arial"/>
              <a:cs typeface="Arial"/>
              <a:sym typeface="Arial"/>
            </a:endParaRPr>
          </a:p>
        </p:txBody>
      </p:sp>
      <p:sp>
        <p:nvSpPr>
          <p:cNvPr id="135" name="Google Shape;135;p16"/>
          <p:cNvSpPr/>
          <p:nvPr/>
        </p:nvSpPr>
        <p:spPr>
          <a:xfrm>
            <a:off x="7251329" y="5088822"/>
            <a:ext cx="3692700" cy="125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it-IT" sz="1800" u="sng" cap="none" strike="noStrike">
                <a:solidFill>
                  <a:schemeClr val="hlink"/>
                </a:solidFill>
                <a:latin typeface="Calibri"/>
                <a:ea typeface="Calibri"/>
                <a:cs typeface="Calibri"/>
                <a:sym typeface="Calibri"/>
                <a:hlinkClick r:id="rId6"/>
              </a:rPr>
              <a:t>https://www.facebook.com/hartpage/videos/10150427363545887/</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43"/>
          <p:cNvSpPr txBox="1"/>
          <p:nvPr>
            <p:ph type="title"/>
          </p:nvPr>
        </p:nvSpPr>
        <p:spPr>
          <a:xfrm>
            <a:off x="338912" y="154727"/>
            <a:ext cx="11408325" cy="71961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800"/>
              <a:buFont typeface="Calibri"/>
              <a:buNone/>
            </a:pPr>
            <a:r>
              <a:rPr b="1" lang="it-IT" sz="2800">
                <a:solidFill>
                  <a:srgbClr val="002060"/>
                </a:solidFill>
                <a:latin typeface="Calibri"/>
                <a:ea typeface="Calibri"/>
                <a:cs typeface="Calibri"/>
                <a:sym typeface="Calibri"/>
              </a:rPr>
              <a:t>Per concludere…</a:t>
            </a:r>
            <a:endParaRPr/>
          </a:p>
        </p:txBody>
      </p:sp>
      <p:sp>
        <p:nvSpPr>
          <p:cNvPr id="467" name="Google Shape;467;p43"/>
          <p:cNvSpPr/>
          <p:nvPr/>
        </p:nvSpPr>
        <p:spPr>
          <a:xfrm>
            <a:off x="4422422" y="6042802"/>
            <a:ext cx="1147762" cy="425450"/>
          </a:xfrm>
          <a:prstGeom prst="rect">
            <a:avLst/>
          </a:prstGeom>
          <a:solidFill>
            <a:srgbClr val="FFFFFF"/>
          </a:solidFill>
          <a:ln cap="flat" cmpd="sng" w="25400">
            <a:solidFill>
              <a:srgbClr val="F796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1100"/>
              <a:buFont typeface="Calibri"/>
              <a:buNone/>
            </a:pPr>
            <a:r>
              <a:rPr b="0" i="0" lang="it-IT" sz="1100" u="none" cap="none" strike="noStrike">
                <a:solidFill>
                  <a:srgbClr val="002060"/>
                </a:solidFill>
                <a:latin typeface="Calibri"/>
                <a:ea typeface="Calibri"/>
                <a:cs typeface="Calibri"/>
                <a:sym typeface="Calibri"/>
              </a:rPr>
              <a:t>RELAZIONE</a:t>
            </a:r>
            <a:endParaRPr b="0" i="0" sz="8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2060"/>
              </a:solidFill>
              <a:latin typeface="Arial"/>
              <a:ea typeface="Arial"/>
              <a:cs typeface="Arial"/>
              <a:sym typeface="Arial"/>
            </a:endParaRPr>
          </a:p>
        </p:txBody>
      </p:sp>
      <p:sp>
        <p:nvSpPr>
          <p:cNvPr id="468" name="Google Shape;468;p43"/>
          <p:cNvSpPr/>
          <p:nvPr/>
        </p:nvSpPr>
        <p:spPr>
          <a:xfrm>
            <a:off x="7262655" y="6481040"/>
            <a:ext cx="914400" cy="283651"/>
          </a:xfrm>
          <a:prstGeom prst="rect">
            <a:avLst/>
          </a:prstGeom>
          <a:solidFill>
            <a:srgbClr val="FFFFFF"/>
          </a:solidFill>
          <a:ln cap="flat" cmpd="sng" w="25400">
            <a:solidFill>
              <a:srgbClr val="F796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1100"/>
              <a:buFont typeface="Calibri"/>
              <a:buNone/>
            </a:pPr>
            <a:r>
              <a:rPr b="0" i="0" lang="it-IT" sz="1100" u="none" cap="none" strike="noStrike">
                <a:solidFill>
                  <a:srgbClr val="002060"/>
                </a:solidFill>
                <a:latin typeface="Calibri"/>
                <a:ea typeface="Calibri"/>
                <a:cs typeface="Calibri"/>
                <a:sym typeface="Calibri"/>
              </a:rPr>
              <a:t>Risultato</a:t>
            </a:r>
            <a:endParaRPr b="0" i="0" sz="8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2060"/>
              </a:solidFill>
              <a:latin typeface="Arial"/>
              <a:ea typeface="Arial"/>
              <a:cs typeface="Arial"/>
              <a:sym typeface="Arial"/>
            </a:endParaRPr>
          </a:p>
        </p:txBody>
      </p:sp>
      <p:sp>
        <p:nvSpPr>
          <p:cNvPr id="469" name="Google Shape;469;p43"/>
          <p:cNvSpPr/>
          <p:nvPr/>
        </p:nvSpPr>
        <p:spPr>
          <a:xfrm>
            <a:off x="5009099" y="1368045"/>
            <a:ext cx="1584325" cy="606425"/>
          </a:xfrm>
          <a:prstGeom prst="rect">
            <a:avLst/>
          </a:prstGeom>
          <a:solidFill>
            <a:srgbClr val="FFFFFF"/>
          </a:solidFill>
          <a:ln cap="flat" cmpd="sng" w="25400">
            <a:solidFill>
              <a:srgbClr val="F796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1100"/>
              <a:buFont typeface="Calibri"/>
              <a:buNone/>
            </a:pPr>
            <a:r>
              <a:rPr b="1" i="0" lang="it-IT" sz="1100" u="none" cap="none" strike="noStrike">
                <a:solidFill>
                  <a:srgbClr val="002060"/>
                </a:solidFill>
                <a:latin typeface="Calibri"/>
                <a:ea typeface="Calibri"/>
                <a:cs typeface="Calibri"/>
                <a:sym typeface="Calibri"/>
              </a:rPr>
              <a:t>ABILITA’</a:t>
            </a:r>
            <a:endParaRPr b="0" i="0" sz="8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1100"/>
              <a:buFont typeface="Calibri"/>
              <a:buNone/>
            </a:pPr>
            <a:r>
              <a:rPr b="0" i="0" lang="it-IT" sz="1100" u="none" cap="none" strike="noStrike">
                <a:solidFill>
                  <a:srgbClr val="002060"/>
                </a:solidFill>
                <a:latin typeface="Calibri"/>
                <a:ea typeface="Calibri"/>
                <a:cs typeface="Calibri"/>
                <a:sym typeface="Calibri"/>
              </a:rPr>
              <a:t>Saper fare</a:t>
            </a:r>
            <a:endParaRPr b="0" i="0" sz="8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2060"/>
              </a:solidFill>
              <a:latin typeface="Arial"/>
              <a:ea typeface="Arial"/>
              <a:cs typeface="Arial"/>
              <a:sym typeface="Arial"/>
            </a:endParaRPr>
          </a:p>
        </p:txBody>
      </p:sp>
      <p:sp>
        <p:nvSpPr>
          <p:cNvPr id="470" name="Google Shape;470;p43"/>
          <p:cNvSpPr/>
          <p:nvPr/>
        </p:nvSpPr>
        <p:spPr>
          <a:xfrm>
            <a:off x="3161866" y="1368045"/>
            <a:ext cx="1381125" cy="606425"/>
          </a:xfrm>
          <a:prstGeom prst="rect">
            <a:avLst/>
          </a:prstGeom>
          <a:solidFill>
            <a:srgbClr val="FFFFFF"/>
          </a:solidFill>
          <a:ln cap="flat" cmpd="sng" w="25400">
            <a:solidFill>
              <a:srgbClr val="F796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1100"/>
              <a:buFont typeface="Calibri"/>
              <a:buNone/>
            </a:pPr>
            <a:r>
              <a:rPr b="1" i="0" lang="it-IT" sz="1100" u="none" cap="none" strike="noStrike">
                <a:solidFill>
                  <a:srgbClr val="002060"/>
                </a:solidFill>
                <a:latin typeface="Calibri"/>
                <a:ea typeface="Calibri"/>
                <a:cs typeface="Calibri"/>
                <a:sym typeface="Calibri"/>
              </a:rPr>
              <a:t>CONOSCENZE</a:t>
            </a:r>
            <a:endParaRPr b="0" i="0" sz="8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1100"/>
              <a:buFont typeface="Calibri"/>
              <a:buNone/>
            </a:pPr>
            <a:r>
              <a:rPr b="0" i="0" lang="it-IT" sz="1100" u="none" cap="none" strike="noStrike">
                <a:solidFill>
                  <a:srgbClr val="002060"/>
                </a:solidFill>
                <a:latin typeface="Calibri"/>
                <a:ea typeface="Calibri"/>
                <a:cs typeface="Calibri"/>
                <a:sym typeface="Calibri"/>
              </a:rPr>
              <a:t>Sapere</a:t>
            </a:r>
            <a:endParaRPr b="0" i="0" sz="8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2060"/>
              </a:solidFill>
              <a:latin typeface="Arial"/>
              <a:ea typeface="Arial"/>
              <a:cs typeface="Arial"/>
              <a:sym typeface="Arial"/>
            </a:endParaRPr>
          </a:p>
        </p:txBody>
      </p:sp>
      <p:sp>
        <p:nvSpPr>
          <p:cNvPr id="471" name="Google Shape;471;p43"/>
          <p:cNvSpPr/>
          <p:nvPr/>
        </p:nvSpPr>
        <p:spPr>
          <a:xfrm>
            <a:off x="4767622" y="699552"/>
            <a:ext cx="2030413" cy="652463"/>
          </a:xfrm>
          <a:prstGeom prst="rect">
            <a:avLst/>
          </a:prstGeom>
          <a:solidFill>
            <a:srgbClr val="FFFFFF"/>
          </a:solidFill>
          <a:ln cap="flat" cmpd="sng" w="25400">
            <a:solidFill>
              <a:srgbClr val="F796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1100"/>
              <a:buFont typeface="Calibri"/>
              <a:buNone/>
            </a:pPr>
            <a:r>
              <a:rPr b="1" i="0" lang="it-IT" sz="1100" u="none" cap="none" strike="noStrike">
                <a:solidFill>
                  <a:srgbClr val="002060"/>
                </a:solidFill>
                <a:latin typeface="Calibri"/>
                <a:ea typeface="Calibri"/>
                <a:cs typeface="Calibri"/>
                <a:sym typeface="Calibri"/>
              </a:rPr>
              <a:t>PCTO </a:t>
            </a:r>
            <a:endParaRPr b="0" i="0" sz="8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1100"/>
              <a:buFont typeface="Calibri"/>
              <a:buNone/>
            </a:pPr>
            <a:r>
              <a:rPr b="0" i="0" lang="it-IT" sz="1100" u="none" cap="none" strike="noStrike">
                <a:solidFill>
                  <a:srgbClr val="002060"/>
                </a:solidFill>
                <a:latin typeface="Calibri"/>
                <a:ea typeface="Calibri"/>
                <a:cs typeface="Calibri"/>
                <a:sym typeface="Calibri"/>
              </a:rPr>
              <a:t>Perché e cosa mi serve per riflettere sull’esperienza</a:t>
            </a:r>
            <a:endParaRPr b="0" i="0" sz="8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2060"/>
              </a:solidFill>
              <a:latin typeface="Arial"/>
              <a:ea typeface="Arial"/>
              <a:cs typeface="Arial"/>
              <a:sym typeface="Arial"/>
            </a:endParaRPr>
          </a:p>
        </p:txBody>
      </p:sp>
      <p:sp>
        <p:nvSpPr>
          <p:cNvPr id="472" name="Google Shape;472;p43"/>
          <p:cNvSpPr/>
          <p:nvPr/>
        </p:nvSpPr>
        <p:spPr>
          <a:xfrm>
            <a:off x="7097279" y="1369632"/>
            <a:ext cx="1797050" cy="606425"/>
          </a:xfrm>
          <a:prstGeom prst="rect">
            <a:avLst/>
          </a:prstGeom>
          <a:solidFill>
            <a:srgbClr val="FFFFFF"/>
          </a:solidFill>
          <a:ln cap="flat" cmpd="sng" w="25400">
            <a:solidFill>
              <a:srgbClr val="F796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1100"/>
              <a:buFont typeface="Calibri"/>
              <a:buNone/>
            </a:pPr>
            <a:r>
              <a:rPr b="1" i="0" lang="it-IT" sz="1100" u="none" cap="none" strike="noStrike">
                <a:solidFill>
                  <a:srgbClr val="002060"/>
                </a:solidFill>
                <a:latin typeface="Calibri"/>
                <a:ea typeface="Calibri"/>
                <a:cs typeface="Calibri"/>
                <a:sym typeface="Calibri"/>
              </a:rPr>
              <a:t>COMPORTAMENTI</a:t>
            </a:r>
            <a:endParaRPr b="0" i="0" sz="8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1100"/>
              <a:buFont typeface="Calibri"/>
              <a:buNone/>
            </a:pPr>
            <a:r>
              <a:rPr b="1" i="0" lang="it-IT" sz="1100" u="none" cap="none" strike="noStrike">
                <a:solidFill>
                  <a:srgbClr val="002060"/>
                </a:solidFill>
                <a:latin typeface="Calibri"/>
                <a:ea typeface="Calibri"/>
                <a:cs typeface="Calibri"/>
                <a:sym typeface="Calibri"/>
              </a:rPr>
              <a:t>ATTEGGIAMENTI</a:t>
            </a:r>
            <a:endParaRPr b="0" i="0" sz="8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1100"/>
              <a:buFont typeface="Calibri"/>
              <a:buNone/>
            </a:pPr>
            <a:r>
              <a:rPr b="0" i="0" lang="it-IT" sz="1100" u="none" cap="none" strike="noStrike">
                <a:solidFill>
                  <a:srgbClr val="002060"/>
                </a:solidFill>
                <a:latin typeface="Calibri"/>
                <a:ea typeface="Calibri"/>
                <a:cs typeface="Calibri"/>
                <a:sym typeface="Calibri"/>
              </a:rPr>
              <a:t>Saper essere</a:t>
            </a:r>
            <a:endParaRPr b="0" i="0" sz="8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2060"/>
              </a:solidFill>
              <a:latin typeface="Arial"/>
              <a:ea typeface="Arial"/>
              <a:cs typeface="Arial"/>
              <a:sym typeface="Arial"/>
            </a:endParaRPr>
          </a:p>
        </p:txBody>
      </p:sp>
      <p:sp>
        <p:nvSpPr>
          <p:cNvPr id="473" name="Google Shape;473;p43"/>
          <p:cNvSpPr/>
          <p:nvPr/>
        </p:nvSpPr>
        <p:spPr>
          <a:xfrm>
            <a:off x="6368697" y="6044390"/>
            <a:ext cx="1222375" cy="423862"/>
          </a:xfrm>
          <a:prstGeom prst="rect">
            <a:avLst/>
          </a:prstGeom>
          <a:solidFill>
            <a:srgbClr val="FFFFFF"/>
          </a:solidFill>
          <a:ln cap="flat" cmpd="sng" w="25400">
            <a:solidFill>
              <a:srgbClr val="F796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1100"/>
              <a:buFont typeface="Calibri"/>
              <a:buNone/>
            </a:pPr>
            <a:r>
              <a:rPr b="0" i="0" lang="it-IT" sz="1100" u="none" cap="none" strike="noStrike">
                <a:solidFill>
                  <a:srgbClr val="002060"/>
                </a:solidFill>
                <a:latin typeface="Calibri"/>
                <a:ea typeface="Calibri"/>
                <a:cs typeface="Calibri"/>
                <a:sym typeface="Calibri"/>
              </a:rPr>
              <a:t>ELABORATO MULTIMEDIALE</a:t>
            </a:r>
            <a:endParaRPr b="0" i="0" sz="8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2060"/>
              </a:solidFill>
              <a:latin typeface="Arial"/>
              <a:ea typeface="Arial"/>
              <a:cs typeface="Arial"/>
              <a:sym typeface="Arial"/>
            </a:endParaRPr>
          </a:p>
        </p:txBody>
      </p:sp>
      <p:sp>
        <p:nvSpPr>
          <p:cNvPr id="474" name="Google Shape;474;p43"/>
          <p:cNvSpPr/>
          <p:nvPr/>
        </p:nvSpPr>
        <p:spPr>
          <a:xfrm>
            <a:off x="3109479" y="2009680"/>
            <a:ext cx="5783262" cy="689669"/>
          </a:xfrm>
          <a:prstGeom prst="rect">
            <a:avLst/>
          </a:prstGeom>
          <a:solidFill>
            <a:srgbClr val="FFFFFF"/>
          </a:solidFill>
          <a:ln cap="flat" cmpd="sng" w="25400">
            <a:solidFill>
              <a:srgbClr val="F796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1100"/>
              <a:buFont typeface="Calibri"/>
              <a:buNone/>
            </a:pPr>
            <a:r>
              <a:rPr b="1" i="0" lang="it-IT" sz="1100" u="none" cap="none" strike="noStrike">
                <a:solidFill>
                  <a:srgbClr val="002060"/>
                </a:solidFill>
                <a:latin typeface="Calibri"/>
                <a:ea typeface="Calibri"/>
                <a:cs typeface="Calibri"/>
                <a:sym typeface="Calibri"/>
              </a:rPr>
              <a:t>COMPETENZA</a:t>
            </a:r>
            <a:endParaRPr b="0" i="0" sz="8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1100"/>
              <a:buFont typeface="Calibri"/>
              <a:buNone/>
            </a:pPr>
            <a:r>
              <a:rPr b="0" i="0" lang="it-IT" sz="1100" u="none" cap="none" strike="noStrike">
                <a:solidFill>
                  <a:srgbClr val="002060"/>
                </a:solidFill>
                <a:latin typeface="Calibri"/>
                <a:ea typeface="Calibri"/>
                <a:cs typeface="Calibri"/>
                <a:sym typeface="Calibri"/>
              </a:rPr>
              <a:t>Effettiva capacità di usare </a:t>
            </a:r>
            <a:r>
              <a:rPr b="0" i="0" lang="it-IT" sz="1100" u="sng" cap="none" strike="noStrike">
                <a:solidFill>
                  <a:schemeClr val="hlink"/>
                </a:solidFill>
                <a:latin typeface="Calibri"/>
                <a:ea typeface="Calibri"/>
                <a:cs typeface="Calibri"/>
                <a:sym typeface="Calibri"/>
                <a:hlinkClick r:id="rId3"/>
              </a:rPr>
              <a:t>conoscenze</a:t>
            </a:r>
            <a:r>
              <a:rPr b="0" i="0" lang="it-IT" sz="1100" u="none" cap="none" strike="noStrike">
                <a:solidFill>
                  <a:srgbClr val="002060"/>
                </a:solidFill>
                <a:latin typeface="Calibri"/>
                <a:ea typeface="Calibri"/>
                <a:cs typeface="Calibri"/>
                <a:sym typeface="Calibri"/>
              </a:rPr>
              <a:t>, </a:t>
            </a:r>
            <a:r>
              <a:rPr b="0" i="0" lang="it-IT" sz="1100" u="sng" cap="none" strike="noStrike">
                <a:solidFill>
                  <a:schemeClr val="hlink"/>
                </a:solidFill>
                <a:latin typeface="Calibri"/>
                <a:ea typeface="Calibri"/>
                <a:cs typeface="Calibri"/>
                <a:sym typeface="Calibri"/>
                <a:hlinkClick r:id="rId4"/>
              </a:rPr>
              <a:t>abilità</a:t>
            </a:r>
            <a:r>
              <a:rPr b="0" i="0" lang="it-IT" sz="1100" u="none" cap="none" strike="noStrike">
                <a:solidFill>
                  <a:srgbClr val="002060"/>
                </a:solidFill>
                <a:latin typeface="Calibri"/>
                <a:ea typeface="Calibri"/>
                <a:cs typeface="Calibri"/>
                <a:sym typeface="Calibri"/>
              </a:rPr>
              <a:t> e capacità personali in situazioni di lavoro e di studio per lo sviluppo personale e professionale</a:t>
            </a:r>
            <a:endParaRPr b="0" i="0" sz="8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2060"/>
              </a:solidFill>
              <a:latin typeface="Arial"/>
              <a:ea typeface="Arial"/>
              <a:cs typeface="Arial"/>
              <a:sym typeface="Arial"/>
            </a:endParaRPr>
          </a:p>
        </p:txBody>
      </p:sp>
      <p:sp>
        <p:nvSpPr>
          <p:cNvPr id="475" name="Google Shape;475;p43"/>
          <p:cNvSpPr/>
          <p:nvPr/>
        </p:nvSpPr>
        <p:spPr>
          <a:xfrm>
            <a:off x="6195142" y="6481040"/>
            <a:ext cx="914400" cy="283651"/>
          </a:xfrm>
          <a:prstGeom prst="rect">
            <a:avLst/>
          </a:prstGeom>
          <a:solidFill>
            <a:srgbClr val="FFFFFF"/>
          </a:solidFill>
          <a:ln cap="flat" cmpd="sng" w="25400">
            <a:solidFill>
              <a:srgbClr val="F796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1100"/>
              <a:buFont typeface="Calibri"/>
              <a:buNone/>
            </a:pPr>
            <a:r>
              <a:rPr b="0" i="0" lang="it-IT" sz="1100" u="none" cap="none" strike="noStrike">
                <a:solidFill>
                  <a:srgbClr val="002060"/>
                </a:solidFill>
                <a:latin typeface="Calibri"/>
                <a:ea typeface="Calibri"/>
                <a:cs typeface="Calibri"/>
                <a:sym typeface="Calibri"/>
              </a:rPr>
              <a:t>Attività</a:t>
            </a:r>
            <a:endParaRPr b="0" i="0" sz="8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2060"/>
              </a:solidFill>
              <a:latin typeface="Arial"/>
              <a:ea typeface="Arial"/>
              <a:cs typeface="Arial"/>
              <a:sym typeface="Arial"/>
            </a:endParaRPr>
          </a:p>
        </p:txBody>
      </p:sp>
      <p:sp>
        <p:nvSpPr>
          <p:cNvPr id="476" name="Google Shape;476;p43"/>
          <p:cNvSpPr/>
          <p:nvPr/>
        </p:nvSpPr>
        <p:spPr>
          <a:xfrm>
            <a:off x="4989648" y="6482627"/>
            <a:ext cx="914400" cy="283651"/>
          </a:xfrm>
          <a:prstGeom prst="rect">
            <a:avLst/>
          </a:prstGeom>
          <a:solidFill>
            <a:srgbClr val="FFFFFF"/>
          </a:solidFill>
          <a:ln cap="flat" cmpd="sng" w="25400">
            <a:solidFill>
              <a:srgbClr val="F796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1100"/>
              <a:buFont typeface="Calibri"/>
              <a:buNone/>
            </a:pPr>
            <a:r>
              <a:rPr b="0" i="0" lang="it-IT" sz="1100" u="none" cap="none" strike="noStrike">
                <a:solidFill>
                  <a:srgbClr val="002060"/>
                </a:solidFill>
                <a:latin typeface="Calibri"/>
                <a:ea typeface="Calibri"/>
                <a:cs typeface="Calibri"/>
                <a:sym typeface="Calibri"/>
              </a:rPr>
              <a:t>Compito</a:t>
            </a:r>
            <a:endParaRPr b="0" i="0" sz="8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2060"/>
              </a:solidFill>
              <a:latin typeface="Arial"/>
              <a:ea typeface="Arial"/>
              <a:cs typeface="Arial"/>
              <a:sym typeface="Arial"/>
            </a:endParaRPr>
          </a:p>
        </p:txBody>
      </p:sp>
      <p:sp>
        <p:nvSpPr>
          <p:cNvPr id="477" name="Google Shape;477;p43"/>
          <p:cNvSpPr/>
          <p:nvPr/>
        </p:nvSpPr>
        <p:spPr>
          <a:xfrm>
            <a:off x="3714885" y="6488201"/>
            <a:ext cx="914400" cy="302947"/>
          </a:xfrm>
          <a:prstGeom prst="rect">
            <a:avLst/>
          </a:prstGeom>
          <a:solidFill>
            <a:srgbClr val="FFFFFF"/>
          </a:solidFill>
          <a:ln cap="flat" cmpd="sng" w="25400">
            <a:solidFill>
              <a:srgbClr val="F796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1100"/>
              <a:buFont typeface="Calibri"/>
              <a:buNone/>
            </a:pPr>
            <a:r>
              <a:rPr b="0" i="0" lang="it-IT" sz="1100" u="none" cap="none" strike="noStrike">
                <a:solidFill>
                  <a:srgbClr val="002060"/>
                </a:solidFill>
                <a:latin typeface="Calibri"/>
                <a:ea typeface="Calibri"/>
                <a:cs typeface="Calibri"/>
                <a:sym typeface="Calibri"/>
              </a:rPr>
              <a:t>Contesto</a:t>
            </a:r>
            <a:endParaRPr b="0" i="0" sz="8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2060"/>
              </a:solidFill>
              <a:latin typeface="Arial"/>
              <a:ea typeface="Arial"/>
              <a:cs typeface="Arial"/>
              <a:sym typeface="Arial"/>
            </a:endParaRPr>
          </a:p>
        </p:txBody>
      </p:sp>
      <p:sp>
        <p:nvSpPr>
          <p:cNvPr id="478" name="Google Shape;478;p43"/>
          <p:cNvSpPr/>
          <p:nvPr/>
        </p:nvSpPr>
        <p:spPr>
          <a:xfrm>
            <a:off x="5020909" y="5590206"/>
            <a:ext cx="2030413" cy="425450"/>
          </a:xfrm>
          <a:prstGeom prst="rect">
            <a:avLst/>
          </a:prstGeom>
          <a:solidFill>
            <a:srgbClr val="FFFFFF"/>
          </a:solidFill>
          <a:ln cap="flat" cmpd="sng" w="25400">
            <a:solidFill>
              <a:srgbClr val="F796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1100"/>
              <a:buFont typeface="Calibri"/>
              <a:buNone/>
            </a:pPr>
            <a:r>
              <a:rPr b="0" i="0" lang="it-IT" sz="1100" u="none" cap="none" strike="noStrike">
                <a:solidFill>
                  <a:srgbClr val="002060"/>
                </a:solidFill>
                <a:latin typeface="Calibri"/>
                <a:ea typeface="Calibri"/>
                <a:cs typeface="Calibri"/>
                <a:sym typeface="Calibri"/>
              </a:rPr>
              <a:t>PCTO </a:t>
            </a:r>
            <a:endParaRPr b="0" i="0" sz="8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1100"/>
              <a:buFont typeface="Calibri"/>
              <a:buNone/>
            </a:pPr>
            <a:r>
              <a:rPr b="0" i="0" lang="it-IT" sz="1100" u="none" cap="none" strike="noStrike">
                <a:solidFill>
                  <a:srgbClr val="002060"/>
                </a:solidFill>
                <a:latin typeface="Calibri"/>
                <a:ea typeface="Calibri"/>
                <a:cs typeface="Calibri"/>
                <a:sym typeface="Calibri"/>
              </a:rPr>
              <a:t>come lo racconto</a:t>
            </a:r>
            <a:endParaRPr b="0" i="0" sz="8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2060"/>
              </a:solidFill>
              <a:latin typeface="Arial"/>
              <a:ea typeface="Arial"/>
              <a:cs typeface="Arial"/>
              <a:sym typeface="Arial"/>
            </a:endParaRPr>
          </a:p>
        </p:txBody>
      </p:sp>
      <p:sp>
        <p:nvSpPr>
          <p:cNvPr id="479" name="Google Shape;479;p43"/>
          <p:cNvSpPr/>
          <p:nvPr/>
        </p:nvSpPr>
        <p:spPr>
          <a:xfrm>
            <a:off x="4176038" y="4327610"/>
            <a:ext cx="1381125" cy="371475"/>
          </a:xfrm>
          <a:prstGeom prst="rect">
            <a:avLst/>
          </a:prstGeom>
          <a:solidFill>
            <a:srgbClr val="FFFFFF"/>
          </a:solidFill>
          <a:ln cap="flat" cmpd="sng" w="25400">
            <a:solidFill>
              <a:srgbClr val="F796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1100"/>
              <a:buFont typeface="Calibri"/>
              <a:buNone/>
            </a:pPr>
            <a:r>
              <a:rPr b="1" i="0" lang="it-IT" sz="1100" u="none" cap="none" strike="noStrike">
                <a:solidFill>
                  <a:srgbClr val="002060"/>
                </a:solidFill>
                <a:latin typeface="Calibri"/>
                <a:ea typeface="Calibri"/>
                <a:cs typeface="Calibri"/>
                <a:sym typeface="Calibri"/>
              </a:rPr>
              <a:t>HARD SKILLS</a:t>
            </a:r>
            <a:endParaRPr b="1" i="0" sz="8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2060"/>
              </a:solidFill>
              <a:latin typeface="Arial"/>
              <a:ea typeface="Arial"/>
              <a:cs typeface="Arial"/>
              <a:sym typeface="Arial"/>
            </a:endParaRPr>
          </a:p>
        </p:txBody>
      </p:sp>
      <p:sp>
        <p:nvSpPr>
          <p:cNvPr id="480" name="Google Shape;480;p43"/>
          <p:cNvSpPr/>
          <p:nvPr/>
        </p:nvSpPr>
        <p:spPr>
          <a:xfrm>
            <a:off x="6693489" y="4338528"/>
            <a:ext cx="1381125" cy="382588"/>
          </a:xfrm>
          <a:prstGeom prst="rect">
            <a:avLst/>
          </a:prstGeom>
          <a:solidFill>
            <a:srgbClr val="FFFFFF"/>
          </a:solidFill>
          <a:ln cap="flat" cmpd="sng" w="25400">
            <a:solidFill>
              <a:srgbClr val="F796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1100"/>
              <a:buFont typeface="Calibri"/>
              <a:buNone/>
            </a:pPr>
            <a:r>
              <a:rPr b="1" i="0" lang="it-IT" sz="1100" u="none" cap="none" strike="noStrike">
                <a:solidFill>
                  <a:srgbClr val="002060"/>
                </a:solidFill>
                <a:latin typeface="Calibri"/>
                <a:ea typeface="Calibri"/>
                <a:cs typeface="Calibri"/>
                <a:sym typeface="Calibri"/>
              </a:rPr>
              <a:t>SOFT SKILLS</a:t>
            </a:r>
            <a:endParaRPr b="1" i="0" sz="8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2060"/>
              </a:solidFill>
              <a:latin typeface="Arial"/>
              <a:ea typeface="Arial"/>
              <a:cs typeface="Arial"/>
              <a:sym typeface="Arial"/>
            </a:endParaRPr>
          </a:p>
        </p:txBody>
      </p:sp>
      <p:sp>
        <p:nvSpPr>
          <p:cNvPr id="481" name="Google Shape;481;p43"/>
          <p:cNvSpPr/>
          <p:nvPr/>
        </p:nvSpPr>
        <p:spPr>
          <a:xfrm>
            <a:off x="4778735" y="2718704"/>
            <a:ext cx="2444750" cy="914400"/>
          </a:xfrm>
          <a:prstGeom prst="ellipse">
            <a:avLst/>
          </a:prstGeom>
          <a:solidFill>
            <a:srgbClr val="FFFFFF"/>
          </a:solidFill>
          <a:ln cap="flat" cmpd="sng" w="25400">
            <a:solidFill>
              <a:srgbClr val="F796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1100"/>
              <a:buFont typeface="Calibri"/>
              <a:buNone/>
            </a:pPr>
            <a:r>
              <a:rPr b="0" i="0" lang="it-IT" sz="1100" u="none" cap="none" strike="noStrike">
                <a:solidFill>
                  <a:srgbClr val="002060"/>
                </a:solidFill>
                <a:latin typeface="Calibri"/>
                <a:ea typeface="Calibri"/>
                <a:cs typeface="Calibri"/>
                <a:sym typeface="Calibri"/>
              </a:rPr>
              <a:t>Di base - tecnico professionali - trasversali  - tacite - non formali…….</a:t>
            </a:r>
            <a:endParaRPr b="0" i="0" sz="1800" u="none" cap="none" strike="noStrike">
              <a:solidFill>
                <a:srgbClr val="002060"/>
              </a:solidFill>
              <a:latin typeface="Arial"/>
              <a:ea typeface="Arial"/>
              <a:cs typeface="Arial"/>
              <a:sym typeface="Arial"/>
            </a:endParaRPr>
          </a:p>
        </p:txBody>
      </p:sp>
      <p:sp>
        <p:nvSpPr>
          <p:cNvPr id="482" name="Google Shape;482;p43"/>
          <p:cNvSpPr/>
          <p:nvPr/>
        </p:nvSpPr>
        <p:spPr>
          <a:xfrm>
            <a:off x="4767622" y="3611349"/>
            <a:ext cx="2625725" cy="828675"/>
          </a:xfrm>
          <a:prstGeom prst="irregularSeal1">
            <a:avLst/>
          </a:prstGeom>
          <a:solidFill>
            <a:srgbClr val="FFFFFF"/>
          </a:solidFill>
          <a:ln cap="flat" cmpd="sng" w="25400">
            <a:solidFill>
              <a:srgbClr val="F796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1100"/>
              <a:buFont typeface="Calibri"/>
              <a:buNone/>
            </a:pPr>
            <a:r>
              <a:rPr b="0" i="0" lang="it-IT" sz="1100" u="none" cap="none" strike="noStrike">
                <a:solidFill>
                  <a:srgbClr val="002060"/>
                </a:solidFill>
                <a:latin typeface="Calibri"/>
                <a:ea typeface="Calibri"/>
                <a:cs typeface="Calibri"/>
                <a:sym typeface="Calibri"/>
              </a:rPr>
              <a:t>Per semplificare </a:t>
            </a:r>
            <a:endParaRPr b="0" i="0" sz="1800" u="none" cap="none" strike="noStrike">
              <a:solidFill>
                <a:srgbClr val="002060"/>
              </a:solidFill>
              <a:latin typeface="Arial"/>
              <a:ea typeface="Arial"/>
              <a:cs typeface="Arial"/>
              <a:sym typeface="Arial"/>
            </a:endParaRPr>
          </a:p>
        </p:txBody>
      </p:sp>
      <p:sp>
        <p:nvSpPr>
          <p:cNvPr id="483" name="Google Shape;483;p43"/>
          <p:cNvSpPr/>
          <p:nvPr/>
        </p:nvSpPr>
        <p:spPr>
          <a:xfrm>
            <a:off x="5131795" y="4667309"/>
            <a:ext cx="1939274" cy="786974"/>
          </a:xfrm>
          <a:prstGeom prst="wedgeEllipseCallout">
            <a:avLst>
              <a:gd fmla="val -20833" name="adj1"/>
              <a:gd fmla="val 62500" name="adj2"/>
            </a:avLst>
          </a:prstGeom>
          <a:solidFill>
            <a:srgbClr val="FFFFFF"/>
          </a:solidFill>
          <a:ln cap="flat" cmpd="sng" w="25400">
            <a:solidFill>
              <a:srgbClr val="F796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1100"/>
              <a:buFont typeface="Calibri"/>
              <a:buNone/>
            </a:pPr>
            <a:r>
              <a:rPr b="0" i="0" lang="it-IT" sz="1100" u="none" cap="none" strike="noStrike">
                <a:solidFill>
                  <a:srgbClr val="002060"/>
                </a:solidFill>
                <a:latin typeface="Calibri"/>
                <a:ea typeface="Calibri"/>
                <a:cs typeface="Calibri"/>
                <a:sym typeface="Calibri"/>
              </a:rPr>
              <a:t>Competenze orientative/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2060"/>
              </a:buClr>
              <a:buSzPts val="1100"/>
              <a:buFont typeface="Calibri"/>
              <a:buNone/>
            </a:pPr>
            <a:r>
              <a:rPr b="0" i="0" lang="it-IT" sz="1100" u="none" cap="none" strike="noStrike">
                <a:solidFill>
                  <a:srgbClr val="002060"/>
                </a:solidFill>
                <a:latin typeface="Calibri"/>
                <a:ea typeface="Calibri"/>
                <a:cs typeface="Calibri"/>
                <a:sym typeface="Calibri"/>
              </a:rPr>
              <a:t>Valore orientativo dell’esperienza</a:t>
            </a:r>
            <a:endParaRPr b="0" i="0" sz="1800" u="none" cap="none" strike="noStrike">
              <a:solidFill>
                <a:srgbClr val="002060"/>
              </a:solidFill>
              <a:latin typeface="Arial"/>
              <a:ea typeface="Arial"/>
              <a:cs typeface="Arial"/>
              <a:sym typeface="Arial"/>
            </a:endParaRPr>
          </a:p>
        </p:txBody>
      </p:sp>
      <p:sp>
        <p:nvSpPr>
          <p:cNvPr id="484" name="Google Shape;484;p43"/>
          <p:cNvSpPr/>
          <p:nvPr/>
        </p:nvSpPr>
        <p:spPr>
          <a:xfrm>
            <a:off x="0" y="0"/>
            <a:ext cx="12192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5" name="Google Shape;485;p43"/>
          <p:cNvSpPr/>
          <p:nvPr/>
        </p:nvSpPr>
        <p:spPr>
          <a:xfrm>
            <a:off x="0" y="457200"/>
            <a:ext cx="12192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7"/>
          <p:cNvSpPr/>
          <p:nvPr/>
        </p:nvSpPr>
        <p:spPr>
          <a:xfrm>
            <a:off x="288756" y="264817"/>
            <a:ext cx="11614485"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it-IT" sz="3200" u="none" cap="none" strike="noStrike">
                <a:solidFill>
                  <a:srgbClr val="002060"/>
                </a:solidFill>
                <a:latin typeface="Calibri"/>
                <a:ea typeface="Calibri"/>
                <a:cs typeface="Calibri"/>
                <a:sym typeface="Calibri"/>
              </a:rPr>
              <a:t>Percorsi PCTO: </a:t>
            </a:r>
            <a:r>
              <a:rPr b="0" i="1" lang="it-IT" sz="3200" u="none" cap="none" strike="noStrike">
                <a:solidFill>
                  <a:srgbClr val="002060"/>
                </a:solidFill>
                <a:latin typeface="Calibri"/>
                <a:ea typeface="Calibri"/>
                <a:cs typeface="Calibri"/>
                <a:sym typeface="Calibri"/>
              </a:rPr>
              <a:t>perché?</a:t>
            </a:r>
            <a:endParaRPr b="0" i="0" sz="1400" u="none" cap="none" strike="noStrike">
              <a:solidFill>
                <a:srgbClr val="000000"/>
              </a:solidFill>
              <a:latin typeface="Arial"/>
              <a:ea typeface="Arial"/>
              <a:cs typeface="Arial"/>
              <a:sym typeface="Arial"/>
            </a:endParaRPr>
          </a:p>
        </p:txBody>
      </p:sp>
      <p:sp>
        <p:nvSpPr>
          <p:cNvPr id="141" name="Google Shape;141;p17"/>
          <p:cNvSpPr/>
          <p:nvPr/>
        </p:nvSpPr>
        <p:spPr>
          <a:xfrm>
            <a:off x="414655" y="1023564"/>
            <a:ext cx="3288665"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it-IT" sz="2400" u="none" cap="none" strike="noStrike">
                <a:solidFill>
                  <a:srgbClr val="2F5496"/>
                </a:solidFill>
                <a:latin typeface="Calibri"/>
                <a:ea typeface="Calibri"/>
                <a:cs typeface="Calibri"/>
                <a:sym typeface="Calibri"/>
              </a:rPr>
              <a:t>….perché si parla di esame di Maturità</a:t>
            </a:r>
            <a:endParaRPr b="0" i="0" sz="1400" u="none" cap="none" strike="noStrike">
              <a:solidFill>
                <a:srgbClr val="000000"/>
              </a:solidFill>
              <a:latin typeface="Arial"/>
              <a:ea typeface="Arial"/>
              <a:cs typeface="Arial"/>
              <a:sym typeface="Arial"/>
            </a:endParaRPr>
          </a:p>
        </p:txBody>
      </p:sp>
      <p:sp>
        <p:nvSpPr>
          <p:cNvPr id="142" name="Google Shape;142;p17"/>
          <p:cNvSpPr/>
          <p:nvPr/>
        </p:nvSpPr>
        <p:spPr>
          <a:xfrm>
            <a:off x="5246370" y="1180177"/>
            <a:ext cx="3882052" cy="1569329"/>
          </a:xfrm>
          <a:prstGeom prst="cloud">
            <a:avLst/>
          </a:prstGeom>
          <a:solidFill>
            <a:srgbClr val="54813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1" lang="it-IT" sz="3200" u="none" cap="none" strike="noStrike">
                <a:solidFill>
                  <a:schemeClr val="lt1"/>
                </a:solidFill>
                <a:latin typeface="Calibri"/>
                <a:ea typeface="Calibri"/>
                <a:cs typeface="Calibri"/>
                <a:sym typeface="Calibri"/>
              </a:rPr>
              <a:t>#sapevatelo!</a:t>
            </a:r>
            <a:endParaRPr b="0" i="0" sz="1400" u="none" cap="none" strike="noStrike">
              <a:solidFill>
                <a:srgbClr val="000000"/>
              </a:solidFill>
              <a:latin typeface="Arial"/>
              <a:ea typeface="Arial"/>
              <a:cs typeface="Arial"/>
              <a:sym typeface="Arial"/>
            </a:endParaRPr>
          </a:p>
        </p:txBody>
      </p:sp>
      <p:sp>
        <p:nvSpPr>
          <p:cNvPr id="143" name="Google Shape;143;p17"/>
          <p:cNvSpPr txBox="1"/>
          <p:nvPr>
            <p:ph idx="1" type="body"/>
          </p:nvPr>
        </p:nvSpPr>
        <p:spPr>
          <a:xfrm>
            <a:off x="838198" y="2800921"/>
            <a:ext cx="10515600" cy="3668741"/>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SzPts val="2220"/>
              <a:buNone/>
            </a:pPr>
            <a:r>
              <a:rPr lang="it-IT" sz="2220">
                <a:solidFill>
                  <a:srgbClr val="002060"/>
                </a:solidFill>
              </a:rPr>
              <a:t>Art.19 Ordinanza Ministeriale 11/03/2019:</a:t>
            </a:r>
            <a:endParaRPr/>
          </a:p>
          <a:p>
            <a:pPr indent="0" lvl="0" marL="0" rtl="0" algn="just">
              <a:lnSpc>
                <a:spcPct val="100000"/>
              </a:lnSpc>
              <a:spcBef>
                <a:spcPts val="600"/>
              </a:spcBef>
              <a:spcAft>
                <a:spcPts val="0"/>
              </a:spcAft>
              <a:buSzPts val="2220"/>
              <a:buNone/>
            </a:pPr>
            <a:r>
              <a:rPr lang="it-IT" sz="2220">
                <a:solidFill>
                  <a:srgbClr val="002060"/>
                </a:solidFill>
              </a:rPr>
              <a:t>«Nell'ambito del colloquio, il candidato interno espone, inoltre, </a:t>
            </a:r>
            <a:endParaRPr/>
          </a:p>
          <a:p>
            <a:pPr indent="0" lvl="0" marL="0" rtl="0" algn="just">
              <a:lnSpc>
                <a:spcPct val="100000"/>
              </a:lnSpc>
              <a:spcBef>
                <a:spcPts val="0"/>
              </a:spcBef>
              <a:spcAft>
                <a:spcPts val="0"/>
              </a:spcAft>
              <a:buSzPts val="2220"/>
              <a:buNone/>
            </a:pPr>
            <a:r>
              <a:rPr lang="it-IT" sz="2220">
                <a:solidFill>
                  <a:srgbClr val="002060"/>
                </a:solidFill>
              </a:rPr>
              <a:t>mediante una breve relazione e/o un elaborato multimediale, </a:t>
            </a:r>
            <a:endParaRPr/>
          </a:p>
          <a:p>
            <a:pPr indent="0" lvl="0" marL="0" rtl="0" algn="just">
              <a:lnSpc>
                <a:spcPct val="100000"/>
              </a:lnSpc>
              <a:spcBef>
                <a:spcPts val="0"/>
              </a:spcBef>
              <a:spcAft>
                <a:spcPts val="0"/>
              </a:spcAft>
              <a:buSzPts val="2220"/>
              <a:buNone/>
            </a:pPr>
            <a:r>
              <a:rPr lang="it-IT" sz="2220">
                <a:solidFill>
                  <a:srgbClr val="002060"/>
                </a:solidFill>
              </a:rPr>
              <a:t>le esperienze svolte nell'ambito dei percorsi per le competenze trasversali e per l'orientamento, previsti dal d.lgs. n. 77 del 2005, e così ridenominati dall'art. l, co. 784, della l.30 dicembre 2018, n. 145. </a:t>
            </a:r>
            <a:endParaRPr/>
          </a:p>
          <a:p>
            <a:pPr indent="0" lvl="0" marL="0" rtl="0" algn="just">
              <a:lnSpc>
                <a:spcPct val="90000"/>
              </a:lnSpc>
              <a:spcBef>
                <a:spcPts val="600"/>
              </a:spcBef>
              <a:spcAft>
                <a:spcPts val="0"/>
              </a:spcAft>
              <a:buSzPts val="2220"/>
              <a:buNone/>
            </a:pPr>
            <a:r>
              <a:rPr lang="it-IT" sz="2220">
                <a:solidFill>
                  <a:srgbClr val="002060"/>
                </a:solidFill>
              </a:rPr>
              <a:t>Nella relazione e/o nell'elaborato, il candidato, oltre a illustrare natura e caratteristiche delle</a:t>
            </a:r>
            <a:r>
              <a:rPr b="1" lang="it-IT" sz="2220">
                <a:solidFill>
                  <a:srgbClr val="FF0000"/>
                </a:solidFill>
              </a:rPr>
              <a:t> attività svolte</a:t>
            </a:r>
            <a:r>
              <a:rPr lang="it-IT" sz="2220">
                <a:solidFill>
                  <a:srgbClr val="FF0000"/>
                </a:solidFill>
              </a:rPr>
              <a:t> </a:t>
            </a:r>
            <a:r>
              <a:rPr lang="it-IT" sz="2220">
                <a:solidFill>
                  <a:srgbClr val="002060"/>
                </a:solidFill>
              </a:rPr>
              <a:t>e a correlarle alle </a:t>
            </a:r>
            <a:r>
              <a:rPr b="1" lang="it-IT" sz="2220">
                <a:solidFill>
                  <a:srgbClr val="FF0000"/>
                </a:solidFill>
              </a:rPr>
              <a:t>competenze specifiche e trasversali acquisite</a:t>
            </a:r>
            <a:r>
              <a:rPr lang="it-IT" sz="2220">
                <a:solidFill>
                  <a:srgbClr val="002060"/>
                </a:solidFill>
              </a:rPr>
              <a:t>, sviluppa una </a:t>
            </a:r>
            <a:r>
              <a:rPr b="1" lang="it-IT" sz="2220">
                <a:solidFill>
                  <a:srgbClr val="FF0000"/>
                </a:solidFill>
              </a:rPr>
              <a:t>riflessione in un'ottica orientativa </a:t>
            </a:r>
            <a:r>
              <a:rPr lang="it-IT" sz="2220">
                <a:solidFill>
                  <a:srgbClr val="002060"/>
                </a:solidFill>
              </a:rPr>
              <a:t>sulla significatività e sulla ricaduta di tali attività sulle opportunità di studio e/o di lavoro post-diploma (…)»</a:t>
            </a:r>
            <a:endParaRPr/>
          </a:p>
        </p:txBody>
      </p:sp>
      <p:sp>
        <p:nvSpPr>
          <p:cNvPr descr="Battute sulla maturità scolastica: frasi in bocca al lupo ed ..." id="144" name="Google Shape;144;p1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Non c'è vita senza esami – Psicologa Milano" id="145" name="Google Shape;145;p17"/>
          <p:cNvPicPr preferRelativeResize="0"/>
          <p:nvPr/>
        </p:nvPicPr>
        <p:blipFill rotWithShape="1">
          <a:blip r:embed="rId3">
            <a:alphaModFix/>
          </a:blip>
          <a:srcRect b="0" l="0" r="0" t="0"/>
          <a:stretch/>
        </p:blipFill>
        <p:spPr>
          <a:xfrm>
            <a:off x="9128422" y="1023564"/>
            <a:ext cx="1957240" cy="2807023"/>
          </a:xfrm>
          <a:prstGeom prst="rect">
            <a:avLst/>
          </a:prstGeom>
          <a:noFill/>
          <a:ln>
            <a:noFill/>
          </a:ln>
        </p:spPr>
      </p:pic>
      <p:sp>
        <p:nvSpPr>
          <p:cNvPr descr="Quando le lacrime si trasformano in perle: l'esperienza del dolore ..." id="146" name="Google Shape;146;p17"/>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Quando le lacrime si trasformano in perle: l'esperienza del dolore ..." id="147" name="Google Shape;147;p17"/>
          <p:cNvPicPr preferRelativeResize="0"/>
          <p:nvPr/>
        </p:nvPicPr>
        <p:blipFill rotWithShape="1">
          <a:blip r:embed="rId4">
            <a:alphaModFix/>
          </a:blip>
          <a:srcRect b="0" l="0" r="0" t="0"/>
          <a:stretch/>
        </p:blipFill>
        <p:spPr>
          <a:xfrm>
            <a:off x="3401694" y="1023564"/>
            <a:ext cx="1456055" cy="1456055"/>
          </a:xfrm>
          <a:prstGeom prst="rect">
            <a:avLst/>
          </a:prstGeom>
          <a:solidFill>
            <a:schemeClr val="lt1"/>
          </a:solidFill>
          <a:ln cap="flat" cmpd="sng" w="12700">
            <a:solidFill>
              <a:schemeClr val="accent1"/>
            </a:solidFill>
            <a:prstDash val="solid"/>
            <a:miter lim="800000"/>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8"/>
          <p:cNvSpPr/>
          <p:nvPr/>
        </p:nvSpPr>
        <p:spPr>
          <a:xfrm>
            <a:off x="397815" y="-1"/>
            <a:ext cx="8932828" cy="83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rgbClr val="002060"/>
              </a:solidFill>
              <a:latin typeface="Calibri"/>
              <a:ea typeface="Calibri"/>
              <a:cs typeface="Calibri"/>
              <a:sym typeface="Calibri"/>
            </a:endParaRPr>
          </a:p>
        </p:txBody>
      </p:sp>
      <p:sp>
        <p:nvSpPr>
          <p:cNvPr id="153" name="Google Shape;153;p18"/>
          <p:cNvSpPr/>
          <p:nvPr/>
        </p:nvSpPr>
        <p:spPr>
          <a:xfrm>
            <a:off x="397815" y="1025131"/>
            <a:ext cx="5919534" cy="69334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it-IT" sz="2800" u="none" cap="none" strike="noStrike">
                <a:solidFill>
                  <a:srgbClr val="2F5496"/>
                </a:solidFill>
                <a:latin typeface="Calibri"/>
                <a:ea typeface="Calibri"/>
                <a:cs typeface="Calibri"/>
                <a:sym typeface="Calibri"/>
              </a:rPr>
              <a:t>…perché si parla di COMPETENZE</a:t>
            </a:r>
            <a:endParaRPr b="0" i="1" sz="2800" u="none" cap="none" strike="noStrike">
              <a:solidFill>
                <a:srgbClr val="2F5496"/>
              </a:solidFill>
              <a:latin typeface="Calibri"/>
              <a:ea typeface="Calibri"/>
              <a:cs typeface="Calibri"/>
              <a:sym typeface="Calibri"/>
            </a:endParaRPr>
          </a:p>
        </p:txBody>
      </p:sp>
      <p:pic>
        <p:nvPicPr>
          <p:cNvPr descr="Risultati immagini per professioni" id="154" name="Google Shape;154;p18"/>
          <p:cNvPicPr preferRelativeResize="0"/>
          <p:nvPr/>
        </p:nvPicPr>
        <p:blipFill rotWithShape="1">
          <a:blip r:embed="rId3">
            <a:alphaModFix/>
          </a:blip>
          <a:srcRect b="0" l="0" r="0" t="0"/>
          <a:stretch/>
        </p:blipFill>
        <p:spPr>
          <a:xfrm>
            <a:off x="3952875" y="2571750"/>
            <a:ext cx="4286250" cy="1714500"/>
          </a:xfrm>
          <a:prstGeom prst="rect">
            <a:avLst/>
          </a:prstGeom>
          <a:noFill/>
          <a:ln>
            <a:noFill/>
          </a:ln>
        </p:spPr>
      </p:pic>
      <p:sp>
        <p:nvSpPr>
          <p:cNvPr id="155" name="Google Shape;155;p18"/>
          <p:cNvSpPr/>
          <p:nvPr/>
        </p:nvSpPr>
        <p:spPr>
          <a:xfrm rot="-781036">
            <a:off x="1751454" y="2578524"/>
            <a:ext cx="2088713" cy="623248"/>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it-IT" sz="3600" u="none" cap="none" strike="noStrike">
                <a:solidFill>
                  <a:schemeClr val="accent5"/>
                </a:solidFill>
                <a:latin typeface="Calibri"/>
                <a:ea typeface="Calibri"/>
                <a:cs typeface="Calibri"/>
                <a:sym typeface="Calibri"/>
              </a:rPr>
              <a:t>Sapere</a:t>
            </a:r>
            <a:endParaRPr b="0" i="0" sz="1400" u="none" cap="none" strike="noStrike">
              <a:solidFill>
                <a:srgbClr val="000000"/>
              </a:solidFill>
              <a:latin typeface="Arial"/>
              <a:ea typeface="Arial"/>
              <a:cs typeface="Arial"/>
              <a:sym typeface="Arial"/>
            </a:endParaRPr>
          </a:p>
        </p:txBody>
      </p:sp>
      <p:sp>
        <p:nvSpPr>
          <p:cNvPr id="156" name="Google Shape;156;p18"/>
          <p:cNvSpPr/>
          <p:nvPr/>
        </p:nvSpPr>
        <p:spPr>
          <a:xfrm>
            <a:off x="4851626" y="4360334"/>
            <a:ext cx="2488748" cy="623248"/>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it-IT" sz="3600" u="none" cap="none" strike="noStrike">
                <a:solidFill>
                  <a:schemeClr val="accent5"/>
                </a:solidFill>
                <a:latin typeface="Calibri"/>
                <a:ea typeface="Calibri"/>
                <a:cs typeface="Calibri"/>
                <a:sym typeface="Calibri"/>
              </a:rPr>
              <a:t>Saper Fare</a:t>
            </a:r>
            <a:endParaRPr b="0" i="0" sz="1400" u="none" cap="none" strike="noStrike">
              <a:solidFill>
                <a:srgbClr val="000000"/>
              </a:solidFill>
              <a:latin typeface="Arial"/>
              <a:ea typeface="Arial"/>
              <a:cs typeface="Arial"/>
              <a:sym typeface="Arial"/>
            </a:endParaRPr>
          </a:p>
        </p:txBody>
      </p:sp>
      <p:sp>
        <p:nvSpPr>
          <p:cNvPr id="157" name="Google Shape;157;p18"/>
          <p:cNvSpPr/>
          <p:nvPr/>
        </p:nvSpPr>
        <p:spPr>
          <a:xfrm rot="-1334295">
            <a:off x="8541560" y="2195121"/>
            <a:ext cx="1587602" cy="117724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it-IT" sz="3600" u="none" cap="none" strike="noStrike">
                <a:solidFill>
                  <a:schemeClr val="accent5"/>
                </a:solidFill>
                <a:latin typeface="Calibri"/>
                <a:ea typeface="Calibri"/>
                <a:cs typeface="Calibri"/>
                <a:sym typeface="Calibri"/>
              </a:rPr>
              <a:t>Saper essere</a:t>
            </a:r>
            <a:endParaRPr b="0" i="0" sz="1400" u="none" cap="none" strike="noStrike">
              <a:solidFill>
                <a:srgbClr val="000000"/>
              </a:solidFill>
              <a:latin typeface="Arial"/>
              <a:ea typeface="Arial"/>
              <a:cs typeface="Arial"/>
              <a:sym typeface="Arial"/>
            </a:endParaRPr>
          </a:p>
        </p:txBody>
      </p:sp>
      <p:sp>
        <p:nvSpPr>
          <p:cNvPr id="158" name="Google Shape;158;p18"/>
          <p:cNvSpPr/>
          <p:nvPr/>
        </p:nvSpPr>
        <p:spPr>
          <a:xfrm rot="-781036">
            <a:off x="5187351" y="1482473"/>
            <a:ext cx="2488358" cy="992579"/>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000"/>
              <a:buFont typeface="Arial"/>
              <a:buNone/>
            </a:pPr>
            <a:r>
              <a:rPr b="1" i="0" lang="it-IT" sz="3000" u="none" cap="none" strike="noStrike">
                <a:solidFill>
                  <a:srgbClr val="FF0000"/>
                </a:solidFill>
                <a:latin typeface="Calibri"/>
                <a:ea typeface="Calibri"/>
                <a:cs typeface="Calibri"/>
                <a:sym typeface="Calibri"/>
              </a:rPr>
              <a:t>Curriculum Vitae</a:t>
            </a:r>
            <a:endParaRPr b="0" i="0" sz="1400" u="none" cap="none" strike="noStrike">
              <a:solidFill>
                <a:srgbClr val="000000"/>
              </a:solidFill>
              <a:latin typeface="Arial"/>
              <a:ea typeface="Arial"/>
              <a:cs typeface="Arial"/>
              <a:sym typeface="Arial"/>
            </a:endParaRPr>
          </a:p>
        </p:txBody>
      </p:sp>
      <p:sp>
        <p:nvSpPr>
          <p:cNvPr id="159" name="Google Shape;159;p18"/>
          <p:cNvSpPr/>
          <p:nvPr/>
        </p:nvSpPr>
        <p:spPr>
          <a:xfrm rot="-945436">
            <a:off x="1640889" y="5465304"/>
            <a:ext cx="3621249" cy="53091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000"/>
              <a:buFont typeface="Arial"/>
              <a:buNone/>
            </a:pPr>
            <a:r>
              <a:rPr b="1" i="0" lang="it-IT" sz="3000" u="none" cap="none" strike="noStrike">
                <a:solidFill>
                  <a:srgbClr val="C55A11"/>
                </a:solidFill>
                <a:latin typeface="Calibri"/>
                <a:ea typeface="Calibri"/>
                <a:cs typeface="Calibri"/>
                <a:sym typeface="Calibri"/>
              </a:rPr>
              <a:t>Colloquio di selezione</a:t>
            </a:r>
            <a:endParaRPr b="0" i="0" sz="1400" u="none" cap="none" strike="noStrike">
              <a:solidFill>
                <a:srgbClr val="000000"/>
              </a:solidFill>
              <a:latin typeface="Arial"/>
              <a:ea typeface="Arial"/>
              <a:cs typeface="Arial"/>
              <a:sym typeface="Arial"/>
            </a:endParaRPr>
          </a:p>
        </p:txBody>
      </p:sp>
      <p:sp>
        <p:nvSpPr>
          <p:cNvPr id="160" name="Google Shape;160;p18"/>
          <p:cNvSpPr/>
          <p:nvPr/>
        </p:nvSpPr>
        <p:spPr>
          <a:xfrm rot="647882">
            <a:off x="6670754" y="5340344"/>
            <a:ext cx="3893631" cy="900246"/>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rPr b="1" i="0" lang="it-IT" sz="2700" u="none" cap="none" strike="noStrike">
                <a:solidFill>
                  <a:srgbClr val="385623"/>
                </a:solidFill>
                <a:latin typeface="Calibri"/>
                <a:ea typeface="Calibri"/>
                <a:cs typeface="Calibri"/>
                <a:sym typeface="Calibri"/>
              </a:rPr>
              <a:t>Linkedin 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700"/>
              <a:buFont typeface="Arial"/>
              <a:buNone/>
            </a:pPr>
            <a:r>
              <a:rPr b="1" i="0" lang="it-IT" sz="2700" u="none" cap="none" strike="noStrike">
                <a:solidFill>
                  <a:srgbClr val="385623"/>
                </a:solidFill>
                <a:latin typeface="Calibri"/>
                <a:ea typeface="Calibri"/>
                <a:cs typeface="Calibri"/>
                <a:sym typeface="Calibri"/>
              </a:rPr>
              <a:t>Social Media professionali</a:t>
            </a:r>
            <a:endParaRPr b="0" i="0" sz="1400" u="none" cap="none" strike="noStrike">
              <a:solidFill>
                <a:srgbClr val="000000"/>
              </a:solidFill>
              <a:latin typeface="Arial"/>
              <a:ea typeface="Arial"/>
              <a:cs typeface="Arial"/>
              <a:sym typeface="Arial"/>
            </a:endParaRPr>
          </a:p>
        </p:txBody>
      </p:sp>
      <p:sp>
        <p:nvSpPr>
          <p:cNvPr id="161" name="Google Shape;161;p18"/>
          <p:cNvSpPr/>
          <p:nvPr/>
        </p:nvSpPr>
        <p:spPr>
          <a:xfrm>
            <a:off x="317482" y="293867"/>
            <a:ext cx="10935478"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it-IT" sz="2800" u="none" cap="none" strike="noStrike">
                <a:solidFill>
                  <a:srgbClr val="002060"/>
                </a:solidFill>
                <a:latin typeface="Calibri"/>
                <a:ea typeface="Calibri"/>
                <a:cs typeface="Calibri"/>
                <a:sym typeface="Calibri"/>
              </a:rPr>
              <a:t>Percorsi PCTO: </a:t>
            </a:r>
            <a:r>
              <a:rPr b="0" i="1" lang="it-IT" sz="2800" u="none" cap="none" strike="noStrike">
                <a:solidFill>
                  <a:srgbClr val="002060"/>
                </a:solidFill>
                <a:latin typeface="Calibri"/>
                <a:ea typeface="Calibri"/>
                <a:cs typeface="Calibri"/>
                <a:sym typeface="Calibri"/>
              </a:rPr>
              <a:t>perché?</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206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822"/>
                                        <p:tgtEl>
                                          <p:spTgt spid="155"/>
                                        </p:tgtEl>
                                      </p:cBhvr>
                                    </p:animEffect>
                                  </p:childTnLst>
                                </p:cTn>
                              </p:par>
                            </p:childTnLst>
                          </p:cTn>
                        </p:par>
                        <p:par>
                          <p:cTn fill="hold">
                            <p:stCondLst>
                              <p:cond delay="1822"/>
                            </p:stCondLst>
                            <p:childTnLst>
                              <p:par>
                                <p:cTn fill="hold" nodeType="after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822"/>
                                        <p:tgtEl>
                                          <p:spTgt spid="156"/>
                                        </p:tgtEl>
                                      </p:cBhvr>
                                    </p:animEffect>
                                  </p:childTnLst>
                                </p:cTn>
                              </p:par>
                            </p:childTnLst>
                          </p:cTn>
                        </p:par>
                        <p:par>
                          <p:cTn fill="hold">
                            <p:stCondLst>
                              <p:cond delay="3644"/>
                            </p:stCondLst>
                            <p:childTnLst>
                              <p:par>
                                <p:cTn fill="hold" nodeType="after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822"/>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822"/>
                                        <p:tgtEl>
                                          <p:spTgt spid="158"/>
                                        </p:tgtEl>
                                      </p:cBhvr>
                                    </p:animEffect>
                                  </p:childTnLst>
                                </p:cTn>
                              </p:par>
                            </p:childTnLst>
                          </p:cTn>
                        </p:par>
                        <p:par>
                          <p:cTn fill="hold">
                            <p:stCondLst>
                              <p:cond delay="1822"/>
                            </p:stCondLst>
                            <p:childTnLst>
                              <p:par>
                                <p:cTn fill="hold" nodeType="after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822"/>
                                        <p:tgtEl>
                                          <p:spTgt spid="159"/>
                                        </p:tgtEl>
                                      </p:cBhvr>
                                    </p:animEffect>
                                  </p:childTnLst>
                                </p:cTn>
                              </p:par>
                            </p:childTnLst>
                          </p:cTn>
                        </p:par>
                        <p:par>
                          <p:cTn fill="hold">
                            <p:stCondLst>
                              <p:cond delay="3644"/>
                            </p:stCondLst>
                            <p:childTnLst>
                              <p:par>
                                <p:cTn fill="hold" nodeType="after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822"/>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19"/>
          <p:cNvSpPr txBox="1"/>
          <p:nvPr>
            <p:ph type="title"/>
          </p:nvPr>
        </p:nvSpPr>
        <p:spPr>
          <a:xfrm>
            <a:off x="385076" y="15549"/>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800"/>
              <a:buFont typeface="Calibri"/>
              <a:buNone/>
            </a:pPr>
            <a:r>
              <a:rPr b="1" lang="it-IT" sz="2800">
                <a:solidFill>
                  <a:srgbClr val="002060"/>
                </a:solidFill>
                <a:latin typeface="Calibri"/>
                <a:ea typeface="Calibri"/>
                <a:cs typeface="Calibri"/>
                <a:sym typeface="Calibri"/>
              </a:rPr>
              <a:t>COMPETENZE</a:t>
            </a:r>
            <a:endParaRPr sz="2800">
              <a:solidFill>
                <a:srgbClr val="002060"/>
              </a:solidFill>
              <a:latin typeface="Calibri"/>
              <a:ea typeface="Calibri"/>
              <a:cs typeface="Calibri"/>
              <a:sym typeface="Calibri"/>
            </a:endParaRPr>
          </a:p>
        </p:txBody>
      </p:sp>
      <p:pic>
        <p:nvPicPr>
          <p:cNvPr id="168" name="Google Shape;168;p19"/>
          <p:cNvPicPr preferRelativeResize="0"/>
          <p:nvPr/>
        </p:nvPicPr>
        <p:blipFill rotWithShape="1">
          <a:blip r:embed="rId3">
            <a:alphaModFix/>
          </a:blip>
          <a:srcRect b="0" l="0" r="0" t="0"/>
          <a:stretch/>
        </p:blipFill>
        <p:spPr>
          <a:xfrm>
            <a:off x="618565" y="1039906"/>
            <a:ext cx="10560422" cy="528021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graphicFrame>
        <p:nvGraphicFramePr>
          <p:cNvPr id="174" name="Google Shape;174;p20"/>
          <p:cNvGraphicFramePr/>
          <p:nvPr/>
        </p:nvGraphicFramePr>
        <p:xfrm>
          <a:off x="1761637" y="1270837"/>
          <a:ext cx="3000000" cy="3000000"/>
        </p:xfrm>
        <a:graphic>
          <a:graphicData uri="http://schemas.openxmlformats.org/drawingml/2006/table">
            <a:tbl>
              <a:tblPr bandRow="1" firstRow="1">
                <a:noFill/>
                <a:tableStyleId>{67BCD796-119A-4492-9808-C15D7F238D2F}</a:tableStyleId>
              </a:tblPr>
              <a:tblGrid>
                <a:gridCol w="2668100"/>
                <a:gridCol w="2668100"/>
                <a:gridCol w="2668100"/>
              </a:tblGrid>
              <a:tr h="1387800">
                <a:tc>
                  <a:txBody>
                    <a:bodyPr/>
                    <a:lstStyle/>
                    <a:p>
                      <a:pPr indent="0" lvl="0" marL="0" marR="0" rtl="0" algn="ctr">
                        <a:lnSpc>
                          <a:spcPct val="100000"/>
                        </a:lnSpc>
                        <a:spcBef>
                          <a:spcPts val="0"/>
                        </a:spcBef>
                        <a:spcAft>
                          <a:spcPts val="0"/>
                        </a:spcAft>
                        <a:buClr>
                          <a:srgbClr val="000000"/>
                        </a:buClr>
                        <a:buSzPts val="1400"/>
                        <a:buFont typeface="Arial"/>
                        <a:buNone/>
                      </a:pPr>
                      <a:r>
                        <a:rPr lang="it-IT" sz="1400" u="none" cap="none" strike="noStrike">
                          <a:solidFill>
                            <a:schemeClr val="dk1"/>
                          </a:solidFill>
                          <a:latin typeface="Calibri"/>
                          <a:ea typeface="Calibri"/>
                          <a:cs typeface="Calibri"/>
                          <a:sym typeface="Calibri"/>
                        </a:rPr>
                        <a:t>CONOSCENZE</a:t>
                      </a:r>
                      <a:endParaRPr sz="1400" u="none" cap="none" strike="noStrike">
                        <a:solidFill>
                          <a:schemeClr val="dk1"/>
                        </a:solidFill>
                        <a:latin typeface="Calibri"/>
                        <a:ea typeface="Calibri"/>
                        <a:cs typeface="Calibri"/>
                        <a:sym typeface="Calibri"/>
                      </a:endParaRPr>
                    </a:p>
                  </a:txBody>
                  <a:tcPr marT="34300" marB="34300" marR="68575" marL="68575" anchor="ctr">
                    <a:solidFill>
                      <a:srgbClr val="8DA9DB"/>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lang="it-IT" sz="1400" u="none" cap="none" strike="noStrike">
                          <a:solidFill>
                            <a:schemeClr val="dk1"/>
                          </a:solidFill>
                          <a:latin typeface="Calibri"/>
                          <a:ea typeface="Calibri"/>
                          <a:cs typeface="Calibri"/>
                          <a:sym typeface="Calibri"/>
                        </a:rPr>
                        <a:t>SAPERE</a:t>
                      </a:r>
                      <a:endParaRPr sz="1400" u="none" cap="none" strike="noStrike">
                        <a:solidFill>
                          <a:schemeClr val="dk1"/>
                        </a:solidFill>
                        <a:latin typeface="Calibri"/>
                        <a:ea typeface="Calibri"/>
                        <a:cs typeface="Calibri"/>
                        <a:sym typeface="Calibri"/>
                      </a:endParaRPr>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b="0" lang="it-IT" sz="1400" u="none" cap="none" strike="noStrike">
                          <a:solidFill>
                            <a:schemeClr val="dk1"/>
                          </a:solidFill>
                          <a:latin typeface="Calibri"/>
                          <a:ea typeface="Calibri"/>
                          <a:cs typeface="Calibri"/>
                          <a:sym typeface="Calibri"/>
                        </a:rPr>
                        <a:t>CONOSCENZE DICHIARATIVE (sapere cosa)</a:t>
                      </a:r>
                      <a:endParaRPr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lang="it-IT" sz="1400" u="none" cap="none" strike="noStrike">
                          <a:solidFill>
                            <a:schemeClr val="dk1"/>
                          </a:solidFill>
                          <a:latin typeface="Calibri"/>
                          <a:ea typeface="Calibri"/>
                          <a:cs typeface="Calibri"/>
                          <a:sym typeface="Calibri"/>
                        </a:rPr>
                        <a:t>CONOSCENZE PROCEDURALI</a:t>
                      </a:r>
                      <a:endParaRPr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lang="it-IT" sz="1400" u="none" cap="none" strike="noStrike">
                          <a:solidFill>
                            <a:schemeClr val="dk1"/>
                          </a:solidFill>
                          <a:latin typeface="Calibri"/>
                          <a:ea typeface="Calibri"/>
                          <a:cs typeface="Calibri"/>
                          <a:sym typeface="Calibri"/>
                        </a:rPr>
                        <a:t>(sapere come)</a:t>
                      </a:r>
                      <a:endParaRPr sz="1400" u="none" cap="none" strike="noStrike">
                        <a:solidFill>
                          <a:schemeClr val="dk1"/>
                        </a:solidFill>
                        <a:latin typeface="Calibri"/>
                        <a:ea typeface="Calibri"/>
                        <a:cs typeface="Calibri"/>
                        <a:sym typeface="Calibri"/>
                      </a:endParaRPr>
                    </a:p>
                  </a:txBody>
                  <a:tcPr marT="34300" marB="34300" marR="68575" marL="68575" anchor="ctr"/>
                </a:tc>
              </a:tr>
              <a:tr h="1499625">
                <a:tc>
                  <a:txBody>
                    <a:bodyPr/>
                    <a:lstStyle/>
                    <a:p>
                      <a:pPr indent="0" lvl="0" marL="0" marR="0" rtl="0" algn="ctr">
                        <a:lnSpc>
                          <a:spcPct val="100000"/>
                        </a:lnSpc>
                        <a:spcBef>
                          <a:spcPts val="0"/>
                        </a:spcBef>
                        <a:spcAft>
                          <a:spcPts val="0"/>
                        </a:spcAft>
                        <a:buClr>
                          <a:srgbClr val="000000"/>
                        </a:buClr>
                        <a:buSzPts val="1400"/>
                        <a:buFont typeface="Arial"/>
                        <a:buNone/>
                      </a:pPr>
                      <a:r>
                        <a:rPr b="1" lang="it-IT" sz="1400" u="none" cap="none" strike="noStrike">
                          <a:latin typeface="Calibri"/>
                          <a:ea typeface="Calibri"/>
                          <a:cs typeface="Calibri"/>
                          <a:sym typeface="Calibri"/>
                        </a:rPr>
                        <a:t>ABILITA’</a:t>
                      </a:r>
                      <a:endParaRPr sz="1400" u="none" cap="none" strike="noStrike">
                        <a:latin typeface="Calibri"/>
                        <a:ea typeface="Calibri"/>
                        <a:cs typeface="Calibri"/>
                        <a:sym typeface="Calibri"/>
                      </a:endParaRPr>
                    </a:p>
                  </a:txBody>
                  <a:tcPr marT="34300" marB="34300" marR="68575" marL="68575" anchor="ctr">
                    <a:solidFill>
                      <a:srgbClr val="8DA9DB"/>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it-IT" sz="1400" u="none" cap="none" strike="noStrike">
                          <a:latin typeface="Calibri"/>
                          <a:ea typeface="Calibri"/>
                          <a:cs typeface="Calibri"/>
                          <a:sym typeface="Calibri"/>
                        </a:rPr>
                        <a:t>SAPER FARE</a:t>
                      </a:r>
                      <a:endParaRPr sz="1400" u="none" cap="none" strike="noStrike">
                        <a:latin typeface="Calibri"/>
                        <a:ea typeface="Calibri"/>
                        <a:cs typeface="Calibri"/>
                        <a:sym typeface="Calibri"/>
                      </a:endParaRPr>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it-IT" sz="1400" u="none" cap="none" strike="noStrike">
                          <a:latin typeface="Calibri"/>
                          <a:ea typeface="Calibri"/>
                          <a:cs typeface="Calibri"/>
                          <a:sym typeface="Calibri"/>
                        </a:rPr>
                        <a:t>CONDOTTE PRATICHE</a:t>
                      </a:r>
                      <a:endParaRPr sz="14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lang="it-IT" sz="1400" u="none" cap="none" strike="noStrike">
                          <a:latin typeface="Calibri"/>
                          <a:ea typeface="Calibri"/>
                          <a:cs typeface="Calibri"/>
                          <a:sym typeface="Calibri"/>
                        </a:rPr>
                        <a:t>PROCEDURE D’AZIONE</a:t>
                      </a:r>
                      <a:endParaRPr sz="14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lang="it-IT" sz="1400" u="none" cap="none" strike="noStrike">
                          <a:latin typeface="Calibri"/>
                          <a:ea typeface="Calibri"/>
                          <a:cs typeface="Calibri"/>
                          <a:sym typeface="Calibri"/>
                        </a:rPr>
                        <a:t>CONSAPEVOLEZZA DELL’AZIONE</a:t>
                      </a:r>
                      <a:endParaRPr sz="1400" u="none" cap="none" strike="noStrike">
                        <a:latin typeface="Calibri"/>
                        <a:ea typeface="Calibri"/>
                        <a:cs typeface="Calibri"/>
                        <a:sym typeface="Calibri"/>
                      </a:endParaRPr>
                    </a:p>
                  </a:txBody>
                  <a:tcPr marT="34300" marB="34300" marR="68575" marL="68575" anchor="ctr"/>
                </a:tc>
              </a:tr>
              <a:tr h="1499625">
                <a:tc>
                  <a:txBody>
                    <a:bodyPr/>
                    <a:lstStyle/>
                    <a:p>
                      <a:pPr indent="0" lvl="0" marL="0" marR="0" rtl="0" algn="ctr">
                        <a:lnSpc>
                          <a:spcPct val="100000"/>
                        </a:lnSpc>
                        <a:spcBef>
                          <a:spcPts val="0"/>
                        </a:spcBef>
                        <a:spcAft>
                          <a:spcPts val="0"/>
                        </a:spcAft>
                        <a:buClr>
                          <a:srgbClr val="000000"/>
                        </a:buClr>
                        <a:buSzPts val="1400"/>
                        <a:buFont typeface="Arial"/>
                        <a:buNone/>
                      </a:pPr>
                      <a:r>
                        <a:rPr b="1" lang="it-IT" sz="1400" u="none" cap="none" strike="noStrike">
                          <a:latin typeface="Calibri"/>
                          <a:ea typeface="Calibri"/>
                          <a:cs typeface="Calibri"/>
                          <a:sym typeface="Calibri"/>
                        </a:rPr>
                        <a:t>DISPOSIZIONI AD AGIRE</a:t>
                      </a:r>
                      <a:endParaRPr sz="1400" u="none" cap="none" strike="noStrike">
                        <a:latin typeface="Calibri"/>
                        <a:ea typeface="Calibri"/>
                        <a:cs typeface="Calibri"/>
                        <a:sym typeface="Calibri"/>
                      </a:endParaRPr>
                    </a:p>
                  </a:txBody>
                  <a:tcPr marT="34300" marB="34300" marR="68575" marL="68575" anchor="ctr">
                    <a:solidFill>
                      <a:srgbClr val="8DA9DB"/>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it-IT" sz="1400" u="none" cap="none" strike="noStrike">
                          <a:latin typeface="Calibri"/>
                          <a:ea typeface="Calibri"/>
                          <a:cs typeface="Calibri"/>
                          <a:sym typeface="Calibri"/>
                        </a:rPr>
                        <a:t>SAPER AGIRE</a:t>
                      </a:r>
                      <a:endParaRPr sz="1400" u="none" cap="none" strike="noStrike">
                        <a:latin typeface="Calibri"/>
                        <a:ea typeface="Calibri"/>
                        <a:cs typeface="Calibri"/>
                        <a:sym typeface="Calibri"/>
                      </a:endParaRPr>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it-IT" sz="1400" u="none" cap="none" strike="noStrike">
                          <a:latin typeface="Calibri"/>
                          <a:ea typeface="Calibri"/>
                          <a:cs typeface="Calibri"/>
                          <a:sym typeface="Calibri"/>
                        </a:rPr>
                        <a:t>COMPORTAMENTI</a:t>
                      </a:r>
                      <a:endParaRPr sz="1400" u="none" cap="none" strike="noStrike">
                        <a:latin typeface="Calibri"/>
                        <a:ea typeface="Calibri"/>
                        <a:cs typeface="Calibri"/>
                        <a:sym typeface="Calibri"/>
                      </a:endParaRPr>
                    </a:p>
                  </a:txBody>
                  <a:tcPr marT="34300" marB="34300" marR="68575" marL="68575" anchor="ctr"/>
                </a:tc>
              </a:tr>
            </a:tbl>
          </a:graphicData>
        </a:graphic>
      </p:graphicFrame>
      <p:sp>
        <p:nvSpPr>
          <p:cNvPr id="175" name="Google Shape;175;p20"/>
          <p:cNvSpPr txBox="1"/>
          <p:nvPr>
            <p:ph type="title"/>
          </p:nvPr>
        </p:nvSpPr>
        <p:spPr>
          <a:xfrm>
            <a:off x="301107" y="15549"/>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800"/>
              <a:buFont typeface="Calibri"/>
              <a:buNone/>
            </a:pPr>
            <a:r>
              <a:rPr b="1" lang="it-IT" sz="2800">
                <a:solidFill>
                  <a:srgbClr val="002060"/>
                </a:solidFill>
                <a:latin typeface="Calibri"/>
                <a:ea typeface="Calibri"/>
                <a:cs typeface="Calibri"/>
                <a:sym typeface="Calibri"/>
              </a:rPr>
              <a:t>COMPETENZE</a:t>
            </a:r>
            <a:endParaRPr sz="2800">
              <a:solidFill>
                <a:srgbClr val="002060"/>
              </a:solidFill>
              <a:latin typeface="Calibri"/>
              <a:ea typeface="Calibri"/>
              <a:cs typeface="Calibri"/>
              <a:sym typeface="Calibri"/>
            </a:endParaRPr>
          </a:p>
        </p:txBody>
      </p:sp>
      <p:pic>
        <p:nvPicPr>
          <p:cNvPr id="176" name="Google Shape;176;p20"/>
          <p:cNvPicPr preferRelativeResize="0"/>
          <p:nvPr/>
        </p:nvPicPr>
        <p:blipFill rotWithShape="1">
          <a:blip r:embed="rId3">
            <a:alphaModFix/>
          </a:blip>
          <a:srcRect b="0" l="0" r="0" t="0"/>
          <a:stretch/>
        </p:blipFill>
        <p:spPr>
          <a:xfrm>
            <a:off x="1" y="2956706"/>
            <a:ext cx="2084294" cy="1397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1"/>
          <p:cNvSpPr/>
          <p:nvPr/>
        </p:nvSpPr>
        <p:spPr>
          <a:xfrm>
            <a:off x="7638325" y="3433019"/>
            <a:ext cx="3678251" cy="3046988"/>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1" i="0" lang="it-IT" sz="2400" u="none" cap="none" strike="noStrike">
                <a:solidFill>
                  <a:srgbClr val="002060"/>
                </a:solidFill>
                <a:latin typeface="Calibri"/>
                <a:ea typeface="Calibri"/>
                <a:cs typeface="Calibri"/>
                <a:sym typeface="Calibri"/>
              </a:rPr>
              <a:t>Competenze trasversali, di tipo comportamentale e relazionale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1" i="0" sz="2400" u="none" cap="none" strike="noStrike">
              <a:solidFill>
                <a:srgbClr val="00206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rPr b="1" i="0" lang="it-IT" sz="2400" u="none" cap="none" strike="noStrike">
                <a:solidFill>
                  <a:srgbClr val="002060"/>
                </a:solidFill>
                <a:latin typeface="Calibri"/>
                <a:ea typeface="Calibri"/>
                <a:cs typeface="Calibri"/>
                <a:sym typeface="Calibri"/>
              </a:rPr>
              <a:t>Come ci rapportiamo al contesto alle persone e alle richieste dell'ambiente lavorativo. </a:t>
            </a:r>
            <a:endParaRPr b="0" i="0" sz="1400" u="none" cap="none" strike="noStrike">
              <a:solidFill>
                <a:srgbClr val="000000"/>
              </a:solidFill>
              <a:latin typeface="Arial"/>
              <a:ea typeface="Arial"/>
              <a:cs typeface="Arial"/>
              <a:sym typeface="Arial"/>
            </a:endParaRPr>
          </a:p>
        </p:txBody>
      </p:sp>
      <p:pic>
        <p:nvPicPr>
          <p:cNvPr descr="Risultati immagini per iceberg fumetto" id="182" name="Google Shape;182;p21"/>
          <p:cNvPicPr preferRelativeResize="0"/>
          <p:nvPr/>
        </p:nvPicPr>
        <p:blipFill rotWithShape="1">
          <a:blip r:embed="rId3">
            <a:alphaModFix/>
          </a:blip>
          <a:srcRect b="0" l="0" r="0" t="0"/>
          <a:stretch/>
        </p:blipFill>
        <p:spPr>
          <a:xfrm>
            <a:off x="4524742" y="2420888"/>
            <a:ext cx="2960846" cy="2960846"/>
          </a:xfrm>
          <a:prstGeom prst="rect">
            <a:avLst/>
          </a:prstGeom>
          <a:noFill/>
          <a:ln>
            <a:noFill/>
          </a:ln>
        </p:spPr>
      </p:pic>
      <p:sp>
        <p:nvSpPr>
          <p:cNvPr id="183" name="Google Shape;183;p21"/>
          <p:cNvSpPr txBox="1"/>
          <p:nvPr>
            <p:ph type="title"/>
          </p:nvPr>
        </p:nvSpPr>
        <p:spPr>
          <a:xfrm>
            <a:off x="335225" y="18152"/>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800"/>
              <a:buFont typeface="Calibri"/>
              <a:buNone/>
            </a:pPr>
            <a:r>
              <a:rPr b="1" lang="it-IT" sz="2800">
                <a:solidFill>
                  <a:srgbClr val="002060"/>
                </a:solidFill>
                <a:latin typeface="Calibri"/>
                <a:ea typeface="Calibri"/>
                <a:cs typeface="Calibri"/>
                <a:sym typeface="Calibri"/>
              </a:rPr>
              <a:t>L’iceberg delle competenze</a:t>
            </a:r>
            <a:endParaRPr sz="2800">
              <a:solidFill>
                <a:srgbClr val="002060"/>
              </a:solidFill>
              <a:latin typeface="Calibri"/>
              <a:ea typeface="Calibri"/>
              <a:cs typeface="Calibri"/>
              <a:sym typeface="Calibri"/>
            </a:endParaRPr>
          </a:p>
        </p:txBody>
      </p:sp>
      <p:sp>
        <p:nvSpPr>
          <p:cNvPr id="184" name="Google Shape;184;p21"/>
          <p:cNvSpPr/>
          <p:nvPr/>
        </p:nvSpPr>
        <p:spPr>
          <a:xfrm>
            <a:off x="378002" y="1540193"/>
            <a:ext cx="4089240" cy="34163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it-IT" sz="2400" u="none" cap="none" strike="noStrike">
                <a:solidFill>
                  <a:srgbClr val="002060"/>
                </a:solidFill>
                <a:latin typeface="Calibri"/>
                <a:ea typeface="Calibri"/>
                <a:cs typeface="Calibri"/>
                <a:sym typeface="Calibri"/>
              </a:rPr>
              <a:t>Competenze tecnico-professionali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it-IT" sz="2400" u="none" cap="none" strike="noStrike">
                <a:solidFill>
                  <a:srgbClr val="002060"/>
                </a:solidFill>
                <a:latin typeface="Calibri"/>
                <a:ea typeface="Calibri"/>
                <a:cs typeface="Calibri"/>
                <a:sym typeface="Calibri"/>
              </a:rPr>
              <a:t>Dipendono dal bagaglio formativo e dalle esperienze lavorative</a:t>
            </a:r>
            <a:r>
              <a:rPr b="0" i="0" lang="it-IT" sz="2400" u="none" cap="none" strike="noStrike">
                <a:solidFill>
                  <a:srgbClr val="002060"/>
                </a:solidFill>
                <a:latin typeface="Calibri"/>
                <a:ea typeface="Calibri"/>
                <a:cs typeface="Calibri"/>
                <a:sym typeface="Calibri"/>
              </a:rPr>
              <a:t> </a:t>
            </a:r>
            <a:r>
              <a:rPr b="1" i="0" lang="it-IT" sz="2400" u="none" cap="none" strike="noStrike">
                <a:solidFill>
                  <a:srgbClr val="00206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it-IT" sz="2400" u="none" cap="none" strike="noStrike">
                <a:solidFill>
                  <a:srgbClr val="002060"/>
                </a:solidFill>
                <a:latin typeface="Calibri"/>
                <a:ea typeface="Calibri"/>
                <a:cs typeface="Calibri"/>
                <a:sym typeface="Calibri"/>
              </a:rPr>
              <a:t>Specifiche e legate al ruolo professionale e mansione</a:t>
            </a:r>
            <a:endParaRPr b="0" i="0" sz="1400" u="none" cap="none" strike="noStrike">
              <a:solidFill>
                <a:srgbClr val="000000"/>
              </a:solidFill>
              <a:latin typeface="Arial"/>
              <a:ea typeface="Arial"/>
              <a:cs typeface="Arial"/>
              <a:sym typeface="Arial"/>
            </a:endParaRPr>
          </a:p>
        </p:txBody>
      </p:sp>
      <p:sp>
        <p:nvSpPr>
          <p:cNvPr id="185" name="Google Shape;185;p21"/>
          <p:cNvSpPr/>
          <p:nvPr/>
        </p:nvSpPr>
        <p:spPr>
          <a:xfrm>
            <a:off x="4524742" y="2051556"/>
            <a:ext cx="1351652" cy="369332"/>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1" i="0" lang="it-IT" sz="1800" u="none" cap="none" strike="noStrike">
                <a:solidFill>
                  <a:srgbClr val="002060"/>
                </a:solidFill>
                <a:latin typeface="Arial"/>
                <a:ea typeface="Arial"/>
                <a:cs typeface="Arial"/>
                <a:sym typeface="Arial"/>
              </a:rPr>
              <a:t>Hard skills</a:t>
            </a:r>
            <a:endParaRPr b="0" i="0" sz="1800" u="none" cap="none" strike="noStrike">
              <a:solidFill>
                <a:srgbClr val="002060"/>
              </a:solidFill>
              <a:latin typeface="Arial"/>
              <a:ea typeface="Arial"/>
              <a:cs typeface="Arial"/>
              <a:sym typeface="Arial"/>
            </a:endParaRPr>
          </a:p>
        </p:txBody>
      </p:sp>
      <p:sp>
        <p:nvSpPr>
          <p:cNvPr id="186" name="Google Shape;186;p21"/>
          <p:cNvSpPr/>
          <p:nvPr/>
        </p:nvSpPr>
        <p:spPr>
          <a:xfrm>
            <a:off x="6339950" y="5425337"/>
            <a:ext cx="1274708"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it-IT" sz="1800" u="none" cap="none" strike="noStrike">
                <a:solidFill>
                  <a:srgbClr val="002060"/>
                </a:solidFill>
                <a:latin typeface="Arial"/>
                <a:ea typeface="Arial"/>
                <a:cs typeface="Arial"/>
                <a:sym typeface="Arial"/>
              </a:rPr>
              <a:t>Soft skills</a:t>
            </a:r>
            <a:endParaRPr b="0" i="0" sz="1800" u="none" cap="none" strike="noStrike">
              <a:solidFill>
                <a:srgbClr val="00206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2"/>
          <p:cNvSpPr/>
          <p:nvPr/>
        </p:nvSpPr>
        <p:spPr>
          <a:xfrm>
            <a:off x="123113" y="2155371"/>
            <a:ext cx="12074926" cy="102554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950"/>
              <a:buFont typeface="Arial"/>
              <a:buNone/>
            </a:pPr>
            <a:r>
              <a:rPr b="1" i="0" lang="it-IT" sz="4950" u="none" cap="none" strike="noStrike">
                <a:solidFill>
                  <a:srgbClr val="002060"/>
                </a:solidFill>
                <a:latin typeface="Calibri"/>
                <a:ea typeface="Calibri"/>
                <a:cs typeface="Calibri"/>
                <a:sym typeface="Calibri"/>
              </a:rPr>
              <a:t>PECuP </a:t>
            </a:r>
            <a:r>
              <a:rPr b="0" i="0" lang="it-IT" sz="3600" u="none" cap="none" strike="noStrike">
                <a:solidFill>
                  <a:srgbClr val="002060"/>
                </a:solidFill>
                <a:latin typeface="Calibri"/>
                <a:ea typeface="Calibri"/>
                <a:cs typeface="Calibri"/>
                <a:sym typeface="Calibri"/>
              </a:rPr>
              <a:t>Profilo Educativo Culturale e Professionale</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rPr b="0" i="0" lang="it-IT" sz="2800" u="none" cap="none" strike="noStrike">
                <a:solidFill>
                  <a:srgbClr val="002060"/>
                </a:solidFill>
                <a:latin typeface="Calibri"/>
                <a:ea typeface="Calibri"/>
                <a:cs typeface="Calibri"/>
                <a:sym typeface="Calibri"/>
              </a:rPr>
              <a:t>Cosa dovrei sapere e saper fare alla fine del percorso</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002060"/>
              </a:solidFill>
              <a:latin typeface="Sofia"/>
              <a:ea typeface="Sofia"/>
              <a:cs typeface="Sofia"/>
              <a:sym typeface="Sofia"/>
            </a:endParaRPr>
          </a:p>
          <a:p>
            <a:pPr indent="0" lvl="0" marL="0" marR="0" rtl="0" algn="ctr">
              <a:lnSpc>
                <a:spcPct val="100000"/>
              </a:lnSpc>
              <a:spcBef>
                <a:spcPts val="0"/>
              </a:spcBef>
              <a:spcAft>
                <a:spcPts val="0"/>
              </a:spcAft>
              <a:buClr>
                <a:srgbClr val="000000"/>
              </a:buClr>
              <a:buSzPts val="4950"/>
              <a:buFont typeface="Arial"/>
              <a:buNone/>
            </a:pPr>
            <a:r>
              <a:t/>
            </a:r>
            <a:endParaRPr b="1" i="0" sz="4950" u="none" cap="none" strike="noStrike">
              <a:solidFill>
                <a:srgbClr val="002060"/>
              </a:solidFill>
              <a:latin typeface="Sofia"/>
              <a:ea typeface="Sofia"/>
              <a:cs typeface="Sofia"/>
              <a:sym typeface="Sofia"/>
            </a:endParaRPr>
          </a:p>
        </p:txBody>
      </p:sp>
      <p:sp>
        <p:nvSpPr>
          <p:cNvPr id="193" name="Google Shape;193;p22"/>
          <p:cNvSpPr txBox="1"/>
          <p:nvPr>
            <p:ph type="title"/>
          </p:nvPr>
        </p:nvSpPr>
        <p:spPr>
          <a:xfrm>
            <a:off x="350263" y="22964"/>
            <a:ext cx="10768193"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800"/>
              <a:buFont typeface="Calibri"/>
              <a:buNone/>
            </a:pPr>
            <a:r>
              <a:rPr b="1" lang="it-IT" sz="2800">
                <a:solidFill>
                  <a:srgbClr val="002060"/>
                </a:solidFill>
                <a:latin typeface="Calibri"/>
                <a:ea typeface="Calibri"/>
                <a:cs typeface="Calibri"/>
                <a:sym typeface="Calibri"/>
              </a:rPr>
              <a:t>Le vostre conoscenze, abilità e competenze specifiche</a:t>
            </a:r>
            <a:endParaRPr sz="2800">
              <a:solidFill>
                <a:srgbClr val="002060"/>
              </a:solidFill>
              <a:latin typeface="Calibri"/>
              <a:ea typeface="Calibri"/>
              <a:cs typeface="Calibri"/>
              <a:sym typeface="Calibri"/>
            </a:endParaRPr>
          </a:p>
        </p:txBody>
      </p:sp>
      <p:sp>
        <p:nvSpPr>
          <p:cNvPr id="194" name="Google Shape;194;p22"/>
          <p:cNvSpPr/>
          <p:nvPr/>
        </p:nvSpPr>
        <p:spPr>
          <a:xfrm>
            <a:off x="378257" y="2730501"/>
            <a:ext cx="1658447" cy="82262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it-IT" sz="2000" u="none" cap="none" strike="noStrike">
                <a:solidFill>
                  <a:srgbClr val="002060"/>
                </a:solidFill>
                <a:latin typeface="Calibri"/>
                <a:ea typeface="Calibri"/>
                <a:cs typeface="Calibri"/>
                <a:sym typeface="Calibri"/>
              </a:rPr>
              <a:t>Dove lo trovate?</a:t>
            </a:r>
            <a:endParaRPr b="0" i="0" sz="1400" u="none" cap="none" strike="noStrike">
              <a:solidFill>
                <a:srgbClr val="000000"/>
              </a:solidFill>
              <a:latin typeface="Calibri"/>
              <a:ea typeface="Calibri"/>
              <a:cs typeface="Calibri"/>
              <a:sym typeface="Calibri"/>
            </a:endParaRPr>
          </a:p>
        </p:txBody>
      </p:sp>
      <p:sp>
        <p:nvSpPr>
          <p:cNvPr id="195" name="Google Shape;195;p22"/>
          <p:cNvSpPr/>
          <p:nvPr/>
        </p:nvSpPr>
        <p:spPr>
          <a:xfrm>
            <a:off x="443566" y="3723192"/>
            <a:ext cx="1664395" cy="74109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it-IT" sz="2000" u="none" cap="none" strike="noStrike">
                <a:solidFill>
                  <a:srgbClr val="002060"/>
                </a:solidFill>
                <a:latin typeface="Calibri"/>
                <a:ea typeface="Calibri"/>
                <a:cs typeface="Calibri"/>
                <a:sym typeface="Calibri"/>
              </a:rPr>
              <a:t>Come è composto?</a:t>
            </a:r>
            <a:endParaRPr b="0" i="0" sz="1400" u="none" cap="none" strike="noStrike">
              <a:solidFill>
                <a:srgbClr val="000000"/>
              </a:solidFill>
              <a:latin typeface="Calibri"/>
              <a:ea typeface="Calibri"/>
              <a:cs typeface="Calibri"/>
              <a:sym typeface="Calibri"/>
            </a:endParaRPr>
          </a:p>
        </p:txBody>
      </p:sp>
      <p:sp>
        <p:nvSpPr>
          <p:cNvPr id="196" name="Google Shape;196;p22"/>
          <p:cNvSpPr/>
          <p:nvPr/>
        </p:nvSpPr>
        <p:spPr>
          <a:xfrm>
            <a:off x="2033608" y="2698333"/>
            <a:ext cx="9125051" cy="88695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000"/>
              <a:buFont typeface="Arial"/>
              <a:buNone/>
            </a:pPr>
            <a:r>
              <a:rPr lang="it-IT" sz="2000">
                <a:solidFill>
                  <a:srgbClr val="002060"/>
                </a:solidFill>
                <a:latin typeface="Calibri"/>
                <a:ea typeface="Calibri"/>
                <a:cs typeface="Calibri"/>
                <a:sym typeface="Calibri"/>
              </a:rPr>
              <a:t>sul </a:t>
            </a:r>
            <a:r>
              <a:rPr b="0" i="0" lang="it-IT" sz="2000" u="none" cap="none" strike="noStrike">
                <a:solidFill>
                  <a:srgbClr val="002060"/>
                </a:solidFill>
                <a:latin typeface="Calibri"/>
                <a:ea typeface="Calibri"/>
                <a:cs typeface="Calibri"/>
                <a:sym typeface="Calibri"/>
              </a:rPr>
              <a:t>sito del ministero dell’istruzione</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rPr b="0" i="0" lang="it-IT" sz="2000" u="sng" cap="none" strike="noStrike">
                <a:solidFill>
                  <a:schemeClr val="hlink"/>
                </a:solidFill>
                <a:latin typeface="Calibri"/>
                <a:ea typeface="Calibri"/>
                <a:cs typeface="Calibri"/>
                <a:sym typeface="Calibri"/>
                <a:hlinkClick r:id="rId3"/>
              </a:rPr>
              <a:t>http://www.istruzione.it/esame_di_stato/europass/SupplementoEuropass.htm</a:t>
            </a:r>
            <a:r>
              <a:rPr b="0" i="0" lang="it-IT" sz="2000" u="none" cap="none" strike="noStrike">
                <a:solidFill>
                  <a:srgbClr val="00206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197" name="Google Shape;197;p22"/>
          <p:cNvSpPr/>
          <p:nvPr/>
        </p:nvSpPr>
        <p:spPr>
          <a:xfrm>
            <a:off x="2033609" y="3577329"/>
            <a:ext cx="9125050" cy="886956"/>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000"/>
              <a:buFont typeface="Arial"/>
              <a:buNone/>
            </a:pPr>
            <a:r>
              <a:rPr b="0" i="0" lang="it-IT" sz="2000" u="none" cap="none" strike="noStrike">
                <a:solidFill>
                  <a:srgbClr val="002060"/>
                </a:solidFill>
                <a:latin typeface="Calibri"/>
                <a:ea typeface="Calibri"/>
                <a:cs typeface="Calibri"/>
                <a:sym typeface="Calibri"/>
              </a:rPr>
              <a:t>Risultati di apprendimento comuni a tutti i percorsi </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rPr b="0" i="0" lang="it-IT" sz="2000" u="none" cap="none" strike="noStrike">
                <a:solidFill>
                  <a:srgbClr val="002060"/>
                </a:solidFill>
                <a:latin typeface="Calibri"/>
                <a:ea typeface="Calibri"/>
                <a:cs typeface="Calibri"/>
                <a:sym typeface="Calibri"/>
              </a:rPr>
              <a:t>Risultati di apprendimento dei distinti percorsi (specifiche del singolo indirizzo)</a:t>
            </a:r>
            <a:endParaRPr b="0" i="0" sz="1400" u="none" cap="none" strike="noStrike">
              <a:solidFill>
                <a:srgbClr val="000000"/>
              </a:solidFill>
              <a:latin typeface="Calibri"/>
              <a:ea typeface="Calibri"/>
              <a:cs typeface="Calibri"/>
              <a:sym typeface="Calibri"/>
            </a:endParaRPr>
          </a:p>
        </p:txBody>
      </p:sp>
      <p:sp>
        <p:nvSpPr>
          <p:cNvPr id="198" name="Google Shape;198;p22"/>
          <p:cNvSpPr/>
          <p:nvPr/>
        </p:nvSpPr>
        <p:spPr>
          <a:xfrm>
            <a:off x="686076" y="5618256"/>
            <a:ext cx="5371407"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it-IT" sz="1800" u="none" cap="none" strike="noStrike">
                <a:solidFill>
                  <a:schemeClr val="dk1"/>
                </a:solidFill>
                <a:latin typeface="Calibri"/>
                <a:ea typeface="Calibri"/>
                <a:cs typeface="Calibri"/>
                <a:sym typeface="Calibri"/>
              </a:rPr>
              <a:t>https://</a:t>
            </a:r>
            <a:r>
              <a:rPr b="0" i="0" lang="it-IT" sz="2800" u="none" cap="none" strike="noStrike">
                <a:solidFill>
                  <a:schemeClr val="dk1"/>
                </a:solidFill>
                <a:latin typeface="Calibri"/>
                <a:ea typeface="Calibri"/>
                <a:cs typeface="Calibri"/>
                <a:sym typeface="Calibri"/>
              </a:rPr>
              <a:t>www.atlantedelleprofessioni.it</a:t>
            </a:r>
            <a:endParaRPr b="0" i="0" sz="1400" u="none" cap="none" strike="noStrike">
              <a:solidFill>
                <a:srgbClr val="000000"/>
              </a:solidFill>
              <a:latin typeface="Arial"/>
              <a:ea typeface="Arial"/>
              <a:cs typeface="Arial"/>
              <a:sym typeface="Arial"/>
            </a:endParaRPr>
          </a:p>
        </p:txBody>
      </p:sp>
      <p:sp>
        <p:nvSpPr>
          <p:cNvPr id="199" name="Google Shape;199;p22"/>
          <p:cNvSpPr/>
          <p:nvPr/>
        </p:nvSpPr>
        <p:spPr>
          <a:xfrm>
            <a:off x="6205997" y="5618256"/>
            <a:ext cx="5708294"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it-IT" sz="2800" u="none" cap="none" strike="noStrike">
                <a:solidFill>
                  <a:schemeClr val="dk1"/>
                </a:solidFill>
                <a:latin typeface="Calibri"/>
                <a:ea typeface="Calibri"/>
                <a:cs typeface="Calibri"/>
                <a:sym typeface="Calibri"/>
              </a:rPr>
              <a:t>http://professionioccupazione.isfol.it/</a:t>
            </a:r>
            <a:endParaRPr b="0" i="0" sz="1400" u="none" cap="none" strike="noStrike">
              <a:solidFill>
                <a:srgbClr val="000000"/>
              </a:solidFill>
              <a:latin typeface="Arial"/>
              <a:ea typeface="Arial"/>
              <a:cs typeface="Arial"/>
              <a:sym typeface="Arial"/>
            </a:endParaRPr>
          </a:p>
        </p:txBody>
      </p:sp>
      <p:sp>
        <p:nvSpPr>
          <p:cNvPr id="200" name="Google Shape;200;p22"/>
          <p:cNvSpPr/>
          <p:nvPr/>
        </p:nvSpPr>
        <p:spPr>
          <a:xfrm>
            <a:off x="-222578" y="4923612"/>
            <a:ext cx="12074926" cy="9144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950"/>
              <a:buFont typeface="Arial"/>
              <a:buNone/>
            </a:pPr>
            <a:r>
              <a:rPr b="1" i="0" lang="it-IT" sz="4950" u="none" cap="none" strike="noStrike">
                <a:solidFill>
                  <a:srgbClr val="002060"/>
                </a:solidFill>
                <a:latin typeface="Calibri"/>
                <a:ea typeface="Calibri"/>
                <a:cs typeface="Calibri"/>
                <a:sym typeface="Calibri"/>
              </a:rPr>
              <a:t>Professioni</a:t>
            </a:r>
            <a:endParaRPr b="0" i="0" sz="36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950"/>
              <a:buFont typeface="Arial"/>
              <a:buNone/>
            </a:pPr>
            <a:r>
              <a:t/>
            </a:r>
            <a:endParaRPr b="1" i="0" sz="4950" u="none" cap="none" strike="noStrike">
              <a:solidFill>
                <a:srgbClr val="00206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